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 id="2147483671" r:id="rId2"/>
    <p:sldMasterId id="2147483691" r:id="rId3"/>
  </p:sldMasterIdLst>
  <p:notesMasterIdLst>
    <p:notesMasterId r:id="rId25"/>
  </p:notesMasterIdLst>
  <p:sldIdLst>
    <p:sldId id="304" r:id="rId4"/>
    <p:sldId id="271" r:id="rId5"/>
    <p:sldId id="272" r:id="rId6"/>
    <p:sldId id="274" r:id="rId7"/>
    <p:sldId id="275" r:id="rId8"/>
    <p:sldId id="276" r:id="rId9"/>
    <p:sldId id="302" r:id="rId10"/>
    <p:sldId id="305" r:id="rId11"/>
    <p:sldId id="286" r:id="rId12"/>
    <p:sldId id="307" r:id="rId13"/>
    <p:sldId id="306" r:id="rId14"/>
    <p:sldId id="308" r:id="rId15"/>
    <p:sldId id="289" r:id="rId16"/>
    <p:sldId id="277" r:id="rId17"/>
    <p:sldId id="311" r:id="rId18"/>
    <p:sldId id="280" r:id="rId19"/>
    <p:sldId id="312" r:id="rId20"/>
    <p:sldId id="313" r:id="rId21"/>
    <p:sldId id="314" r:id="rId22"/>
    <p:sldId id="315" r:id="rId23"/>
    <p:sldId id="31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4E6"/>
    <a:srgbClr val="516FC0"/>
    <a:srgbClr val="17303D"/>
    <a:srgbClr val="759DA5"/>
    <a:srgbClr val="0E4661"/>
    <a:srgbClr val="77A5B3"/>
    <a:srgbClr val="67B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9"/>
  </p:normalViewPr>
  <p:slideViewPr>
    <p:cSldViewPr snapToGrid="0" snapToObjects="1">
      <p:cViewPr varScale="1">
        <p:scale>
          <a:sx n="108" d="100"/>
          <a:sy n="108" d="100"/>
        </p:scale>
        <p:origin x="67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268950179023135"/>
          <c:y val="8.3817773999145587E-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5684523043833972E-2"/>
          <c:y val="0.14736743983011927"/>
          <c:w val="0.49402343549197297"/>
          <c:h val="0.85152927692071001"/>
        </c:manualLayout>
      </c:layout>
      <c:pieChart>
        <c:varyColors val="1"/>
        <c:ser>
          <c:idx val="0"/>
          <c:order val="0"/>
          <c:tx>
            <c:strRef>
              <c:f>Sheet1!$B$1</c:f>
              <c:strCache>
                <c:ptCount val="1"/>
                <c:pt idx="0">
                  <c:v>Number of Meetings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4C2-42F3-9DEC-BF79795975C5}"/>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4C2-42F3-9DEC-BF79795975C5}"/>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4C2-42F3-9DEC-BF79795975C5}"/>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4C2-42F3-9DEC-BF79795975C5}"/>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4C2-42F3-9DEC-BF79795975C5}"/>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54C2-42F3-9DEC-BF79795975C5}"/>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54C2-42F3-9DEC-BF79795975C5}"/>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54C2-42F3-9DEC-BF79795975C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Sheet1!$A$2:$A$9</c:f>
              <c:strCache>
                <c:ptCount val="8"/>
                <c:pt idx="0">
                  <c:v>Sales/Marketing</c:v>
                </c:pt>
                <c:pt idx="1">
                  <c:v>Training</c:v>
                </c:pt>
                <c:pt idx="2">
                  <c:v>Internal Meetings</c:v>
                </c:pt>
                <c:pt idx="3">
                  <c:v>Product Launch</c:v>
                </c:pt>
                <c:pt idx="4">
                  <c:v>Advisory Board</c:v>
                </c:pt>
                <c:pt idx="5">
                  <c:v>Special Events</c:v>
                </c:pt>
                <c:pt idx="6">
                  <c:v>Conference</c:v>
                </c:pt>
                <c:pt idx="7">
                  <c:v>Leadership</c:v>
                </c:pt>
              </c:strCache>
            </c:strRef>
          </c:cat>
          <c:val>
            <c:numRef>
              <c:f>Sheet1!$B$2:$B$9</c:f>
              <c:numCache>
                <c:formatCode>General</c:formatCode>
                <c:ptCount val="8"/>
                <c:pt idx="0">
                  <c:v>11.6</c:v>
                </c:pt>
                <c:pt idx="1">
                  <c:v>14.1</c:v>
                </c:pt>
                <c:pt idx="2">
                  <c:v>13.4</c:v>
                </c:pt>
                <c:pt idx="3">
                  <c:v>1.2</c:v>
                </c:pt>
                <c:pt idx="4">
                  <c:v>6.6</c:v>
                </c:pt>
                <c:pt idx="5">
                  <c:v>4.3</c:v>
                </c:pt>
                <c:pt idx="6">
                  <c:v>7.9</c:v>
                </c:pt>
                <c:pt idx="7">
                  <c:v>7.5</c:v>
                </c:pt>
              </c:numCache>
            </c:numRef>
          </c:val>
          <c:extLst>
            <c:ext xmlns:c16="http://schemas.microsoft.com/office/drawing/2014/chart" uri="{C3380CC4-5D6E-409C-BE32-E72D297353CC}">
              <c16:uniqueId val="{00000010-54C2-42F3-9DEC-BF79795975C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338932022403173"/>
          <c:y val="0.30465894847346936"/>
          <c:w val="0.34470176248679901"/>
          <c:h val="0.6933098571479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65229898274199"/>
          <c:y val="0.12178357520263999"/>
          <c:w val="0.82625440666792305"/>
          <c:h val="0.63812199498523003"/>
        </c:manualLayout>
      </c:layout>
      <c:barChart>
        <c:barDir val="col"/>
        <c:grouping val="clustered"/>
        <c:varyColors val="0"/>
        <c:ser>
          <c:idx val="0"/>
          <c:order val="0"/>
          <c:tx>
            <c:strRef>
              <c:f>Sheet1!$B$1</c:f>
              <c:strCache>
                <c:ptCount val="1"/>
                <c:pt idx="0">
                  <c:v>Number of Meetings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0-3BBB-418B-BAA0-088D7E288303}"/>
              </c:ext>
            </c:extLst>
          </c:dPt>
          <c:dPt>
            <c:idx val="1"/>
            <c:invertIfNegative val="0"/>
            <c:bubble3D val="0"/>
            <c:extLst>
              <c:ext xmlns:c16="http://schemas.microsoft.com/office/drawing/2014/chart" uri="{C3380CC4-5D6E-409C-BE32-E72D297353CC}">
                <c16:uniqueId val="{00000001-3BBB-418B-BAA0-088D7E288303}"/>
              </c:ext>
            </c:extLst>
          </c:dPt>
          <c:dPt>
            <c:idx val="2"/>
            <c:invertIfNegative val="0"/>
            <c:bubble3D val="0"/>
            <c:extLst>
              <c:ext xmlns:c16="http://schemas.microsoft.com/office/drawing/2014/chart" uri="{C3380CC4-5D6E-409C-BE32-E72D297353CC}">
                <c16:uniqueId val="{00000002-3BBB-418B-BAA0-088D7E288303}"/>
              </c:ext>
            </c:extLst>
          </c:dPt>
          <c:dPt>
            <c:idx val="3"/>
            <c:invertIfNegative val="0"/>
            <c:bubble3D val="0"/>
            <c:extLst>
              <c:ext xmlns:c16="http://schemas.microsoft.com/office/drawing/2014/chart" uri="{C3380CC4-5D6E-409C-BE32-E72D297353CC}">
                <c16:uniqueId val="{00000003-3BBB-418B-BAA0-088D7E288303}"/>
              </c:ext>
            </c:extLst>
          </c:dPt>
          <c:dPt>
            <c:idx val="4"/>
            <c:invertIfNegative val="0"/>
            <c:bubble3D val="0"/>
            <c:extLst>
              <c:ext xmlns:c16="http://schemas.microsoft.com/office/drawing/2014/chart" uri="{C3380CC4-5D6E-409C-BE32-E72D297353CC}">
                <c16:uniqueId val="{00000004-3BBB-418B-BAA0-088D7E288303}"/>
              </c:ext>
            </c:extLst>
          </c:dPt>
          <c:dPt>
            <c:idx val="5"/>
            <c:invertIfNegative val="0"/>
            <c:bubble3D val="0"/>
            <c:extLst>
              <c:ext xmlns:c16="http://schemas.microsoft.com/office/drawing/2014/chart" uri="{C3380CC4-5D6E-409C-BE32-E72D297353CC}">
                <c16:uniqueId val="{00000005-3BBB-418B-BAA0-088D7E288303}"/>
              </c:ext>
            </c:extLst>
          </c:dPt>
          <c:dPt>
            <c:idx val="6"/>
            <c:invertIfNegative val="0"/>
            <c:bubble3D val="0"/>
            <c:extLst>
              <c:ext xmlns:c16="http://schemas.microsoft.com/office/drawing/2014/chart" uri="{C3380CC4-5D6E-409C-BE32-E72D297353CC}">
                <c16:uniqueId val="{00000006-3BBB-418B-BAA0-088D7E288303}"/>
              </c:ext>
            </c:extLst>
          </c:dPt>
          <c:dPt>
            <c:idx val="7"/>
            <c:invertIfNegative val="0"/>
            <c:bubble3D val="0"/>
            <c:extLst>
              <c:ext xmlns:c16="http://schemas.microsoft.com/office/drawing/2014/chart" uri="{C3380CC4-5D6E-409C-BE32-E72D297353CC}">
                <c16:uniqueId val="{00000007-3BBB-418B-BAA0-088D7E2883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Sheet1!$A$2:$A$9</c:f>
              <c:strCache>
                <c:ptCount val="8"/>
                <c:pt idx="0">
                  <c:v>Sales/Marketing</c:v>
                </c:pt>
                <c:pt idx="1">
                  <c:v>Training</c:v>
                </c:pt>
                <c:pt idx="2">
                  <c:v>Internal Meetings</c:v>
                </c:pt>
                <c:pt idx="3">
                  <c:v>Product Launch</c:v>
                </c:pt>
                <c:pt idx="4">
                  <c:v>Conference</c:v>
                </c:pt>
                <c:pt idx="5">
                  <c:v>Leadership</c:v>
                </c:pt>
                <c:pt idx="6">
                  <c:v>Advisory</c:v>
                </c:pt>
                <c:pt idx="7">
                  <c:v>Special Events</c:v>
                </c:pt>
              </c:strCache>
            </c:strRef>
          </c:cat>
          <c:val>
            <c:numRef>
              <c:f>Sheet1!$B$2:$B$9</c:f>
              <c:numCache>
                <c:formatCode>General</c:formatCode>
                <c:ptCount val="8"/>
                <c:pt idx="0">
                  <c:v>11.6</c:v>
                </c:pt>
                <c:pt idx="1">
                  <c:v>14.1</c:v>
                </c:pt>
                <c:pt idx="2">
                  <c:v>13.4</c:v>
                </c:pt>
                <c:pt idx="3">
                  <c:v>3.3</c:v>
                </c:pt>
                <c:pt idx="4">
                  <c:v>7.9</c:v>
                </c:pt>
                <c:pt idx="5">
                  <c:v>7.5</c:v>
                </c:pt>
                <c:pt idx="6">
                  <c:v>6.6</c:v>
                </c:pt>
                <c:pt idx="7">
                  <c:v>4.3</c:v>
                </c:pt>
              </c:numCache>
            </c:numRef>
          </c:val>
          <c:extLst>
            <c:ext xmlns:c16="http://schemas.microsoft.com/office/drawing/2014/chart" uri="{C3380CC4-5D6E-409C-BE32-E72D297353CC}">
              <c16:uniqueId val="{00000008-3BBB-418B-BAA0-088D7E288303}"/>
            </c:ext>
          </c:extLst>
        </c:ser>
        <c:ser>
          <c:idx val="1"/>
          <c:order val="1"/>
          <c:tx>
            <c:strRef>
              <c:f>Sheet1!$C$1</c:f>
              <c:strCache>
                <c:ptCount val="1"/>
                <c:pt idx="0">
                  <c:v>Number of Attendees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Sheet1!$A$2:$A$9</c:f>
              <c:strCache>
                <c:ptCount val="8"/>
                <c:pt idx="0">
                  <c:v>Sales/Marketing</c:v>
                </c:pt>
                <c:pt idx="1">
                  <c:v>Training</c:v>
                </c:pt>
                <c:pt idx="2">
                  <c:v>Internal Meetings</c:v>
                </c:pt>
                <c:pt idx="3">
                  <c:v>Product Launch</c:v>
                </c:pt>
                <c:pt idx="4">
                  <c:v>Conference</c:v>
                </c:pt>
                <c:pt idx="5">
                  <c:v>Leadership</c:v>
                </c:pt>
                <c:pt idx="6">
                  <c:v>Advisory</c:v>
                </c:pt>
                <c:pt idx="7">
                  <c:v>Special Events</c:v>
                </c:pt>
              </c:strCache>
            </c:strRef>
          </c:cat>
          <c:val>
            <c:numRef>
              <c:f>Sheet1!$C$2:$C$9</c:f>
              <c:numCache>
                <c:formatCode>General</c:formatCode>
                <c:ptCount val="8"/>
                <c:pt idx="0">
                  <c:v>162</c:v>
                </c:pt>
                <c:pt idx="1">
                  <c:v>100</c:v>
                </c:pt>
                <c:pt idx="2">
                  <c:v>79</c:v>
                </c:pt>
                <c:pt idx="3">
                  <c:v>255</c:v>
                </c:pt>
                <c:pt idx="4">
                  <c:v>408</c:v>
                </c:pt>
                <c:pt idx="5">
                  <c:v>43</c:v>
                </c:pt>
                <c:pt idx="6">
                  <c:v>36</c:v>
                </c:pt>
                <c:pt idx="7">
                  <c:v>230</c:v>
                </c:pt>
              </c:numCache>
            </c:numRef>
          </c:val>
          <c:extLst>
            <c:ext xmlns:c16="http://schemas.microsoft.com/office/drawing/2014/chart" uri="{C3380CC4-5D6E-409C-BE32-E72D297353CC}">
              <c16:uniqueId val="{00000009-3BBB-418B-BAA0-088D7E288303}"/>
            </c:ext>
          </c:extLst>
        </c:ser>
        <c:dLbls>
          <c:showLegendKey val="0"/>
          <c:showVal val="0"/>
          <c:showCatName val="0"/>
          <c:showSerName val="0"/>
          <c:showPercent val="0"/>
          <c:showBubbleSize val="0"/>
        </c:dLbls>
        <c:gapWidth val="100"/>
        <c:axId val="-2122532104"/>
        <c:axId val="2132836696"/>
      </c:barChart>
      <c:catAx>
        <c:axId val="-2122532104"/>
        <c:scaling>
          <c:orientation val="minMax"/>
        </c:scaling>
        <c:delete val="0"/>
        <c:axPos val="b"/>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32836696"/>
        <c:crosses val="autoZero"/>
        <c:auto val="1"/>
        <c:lblAlgn val="ctr"/>
        <c:lblOffset val="100"/>
        <c:noMultiLvlLbl val="0"/>
      </c:catAx>
      <c:valAx>
        <c:axId val="213283669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22532104"/>
        <c:crosses val="autoZero"/>
        <c:crossBetween val="between"/>
      </c:valAx>
      <c:spPr>
        <a:noFill/>
        <a:ln>
          <a:noFill/>
        </a:ln>
        <a:effectLst/>
      </c:spPr>
    </c:plotArea>
    <c:legend>
      <c:legendPos val="r"/>
      <c:layout>
        <c:manualLayout>
          <c:xMode val="edge"/>
          <c:yMode val="edge"/>
          <c:x val="0.1295585521620774"/>
          <c:y val="3.7893840065204756E-2"/>
          <c:w val="0.75323862097410099"/>
          <c:h val="7.214988970925420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502260134149898E-2"/>
          <c:y val="0.1217835532585423"/>
          <c:w val="0.90403222513852399"/>
          <c:h val="0.63812199498523003"/>
        </c:manualLayout>
      </c:layout>
      <c:barChart>
        <c:barDir val="col"/>
        <c:grouping val="clustered"/>
        <c:varyColors val="0"/>
        <c:ser>
          <c:idx val="0"/>
          <c:order val="0"/>
          <c:tx>
            <c:strRef>
              <c:f>Sheet1!$B$1</c:f>
              <c:strCache>
                <c:ptCount val="1"/>
                <c:pt idx="0">
                  <c:v> Lead Time (Weeks)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0-A58D-48FB-83D0-7D895FF85FA3}"/>
              </c:ext>
            </c:extLst>
          </c:dPt>
          <c:dPt>
            <c:idx val="1"/>
            <c:invertIfNegative val="0"/>
            <c:bubble3D val="0"/>
            <c:extLst>
              <c:ext xmlns:c16="http://schemas.microsoft.com/office/drawing/2014/chart" uri="{C3380CC4-5D6E-409C-BE32-E72D297353CC}">
                <c16:uniqueId val="{00000001-A58D-48FB-83D0-7D895FF85FA3}"/>
              </c:ext>
            </c:extLst>
          </c:dPt>
          <c:dPt>
            <c:idx val="2"/>
            <c:invertIfNegative val="0"/>
            <c:bubble3D val="0"/>
            <c:extLst>
              <c:ext xmlns:c16="http://schemas.microsoft.com/office/drawing/2014/chart" uri="{C3380CC4-5D6E-409C-BE32-E72D297353CC}">
                <c16:uniqueId val="{00000002-A58D-48FB-83D0-7D895FF85FA3}"/>
              </c:ext>
            </c:extLst>
          </c:dPt>
          <c:dPt>
            <c:idx val="3"/>
            <c:invertIfNegative val="0"/>
            <c:bubble3D val="0"/>
            <c:extLst>
              <c:ext xmlns:c16="http://schemas.microsoft.com/office/drawing/2014/chart" uri="{C3380CC4-5D6E-409C-BE32-E72D297353CC}">
                <c16:uniqueId val="{00000003-A58D-48FB-83D0-7D895FF85FA3}"/>
              </c:ext>
            </c:extLst>
          </c:dPt>
          <c:dPt>
            <c:idx val="4"/>
            <c:invertIfNegative val="0"/>
            <c:bubble3D val="0"/>
            <c:extLst>
              <c:ext xmlns:c16="http://schemas.microsoft.com/office/drawing/2014/chart" uri="{C3380CC4-5D6E-409C-BE32-E72D297353CC}">
                <c16:uniqueId val="{00000004-A58D-48FB-83D0-7D895FF85FA3}"/>
              </c:ext>
            </c:extLst>
          </c:dPt>
          <c:dPt>
            <c:idx val="5"/>
            <c:invertIfNegative val="0"/>
            <c:bubble3D val="0"/>
            <c:extLst>
              <c:ext xmlns:c16="http://schemas.microsoft.com/office/drawing/2014/chart" uri="{C3380CC4-5D6E-409C-BE32-E72D297353CC}">
                <c16:uniqueId val="{00000005-A58D-48FB-83D0-7D895FF85FA3}"/>
              </c:ext>
            </c:extLst>
          </c:dPt>
          <c:dPt>
            <c:idx val="6"/>
            <c:invertIfNegative val="0"/>
            <c:bubble3D val="0"/>
            <c:extLst>
              <c:ext xmlns:c16="http://schemas.microsoft.com/office/drawing/2014/chart" uri="{C3380CC4-5D6E-409C-BE32-E72D297353CC}">
                <c16:uniqueId val="{00000006-A58D-48FB-83D0-7D895FF85FA3}"/>
              </c:ext>
            </c:extLst>
          </c:dPt>
          <c:dPt>
            <c:idx val="7"/>
            <c:invertIfNegative val="0"/>
            <c:bubble3D val="0"/>
            <c:extLst>
              <c:ext xmlns:c16="http://schemas.microsoft.com/office/drawing/2014/chart" uri="{C3380CC4-5D6E-409C-BE32-E72D297353CC}">
                <c16:uniqueId val="{00000007-A58D-48FB-83D0-7D895FF85FA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Sheet1!$A$2:$A$9</c:f>
              <c:strCache>
                <c:ptCount val="8"/>
                <c:pt idx="0">
                  <c:v>Sales/Marketing</c:v>
                </c:pt>
                <c:pt idx="1">
                  <c:v>Training</c:v>
                </c:pt>
                <c:pt idx="2">
                  <c:v>Internal Meetings</c:v>
                </c:pt>
                <c:pt idx="3">
                  <c:v>Product Launch</c:v>
                </c:pt>
                <c:pt idx="4">
                  <c:v>Conference</c:v>
                </c:pt>
                <c:pt idx="5">
                  <c:v>Leadership</c:v>
                </c:pt>
                <c:pt idx="6">
                  <c:v>Advisory</c:v>
                </c:pt>
                <c:pt idx="7">
                  <c:v>Special Event</c:v>
                </c:pt>
              </c:strCache>
            </c:strRef>
          </c:cat>
          <c:val>
            <c:numRef>
              <c:f>Sheet1!$B$2:$B$9</c:f>
              <c:numCache>
                <c:formatCode>General</c:formatCode>
                <c:ptCount val="8"/>
                <c:pt idx="0">
                  <c:v>16</c:v>
                </c:pt>
                <c:pt idx="1">
                  <c:v>15</c:v>
                </c:pt>
                <c:pt idx="2">
                  <c:v>11</c:v>
                </c:pt>
                <c:pt idx="3">
                  <c:v>21</c:v>
                </c:pt>
                <c:pt idx="4">
                  <c:v>43</c:v>
                </c:pt>
                <c:pt idx="5">
                  <c:v>20</c:v>
                </c:pt>
                <c:pt idx="6">
                  <c:v>17</c:v>
                </c:pt>
                <c:pt idx="7">
                  <c:v>37</c:v>
                </c:pt>
              </c:numCache>
            </c:numRef>
          </c:val>
          <c:extLst>
            <c:ext xmlns:c16="http://schemas.microsoft.com/office/drawing/2014/chart" uri="{C3380CC4-5D6E-409C-BE32-E72D297353CC}">
              <c16:uniqueId val="{00000008-A58D-48FB-83D0-7D895FF85FA3}"/>
            </c:ext>
          </c:extLst>
        </c:ser>
        <c:dLbls>
          <c:showLegendKey val="0"/>
          <c:showVal val="0"/>
          <c:showCatName val="0"/>
          <c:showSerName val="0"/>
          <c:showPercent val="0"/>
          <c:showBubbleSize val="0"/>
        </c:dLbls>
        <c:gapWidth val="100"/>
        <c:axId val="-2122705848"/>
        <c:axId val="-2122699016"/>
      </c:barChart>
      <c:catAx>
        <c:axId val="-2122705848"/>
        <c:scaling>
          <c:orientation val="minMax"/>
        </c:scaling>
        <c:delete val="0"/>
        <c:axPos val="b"/>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22699016"/>
        <c:crosses val="autoZero"/>
        <c:auto val="1"/>
        <c:lblAlgn val="ctr"/>
        <c:lblOffset val="100"/>
        <c:noMultiLvlLbl val="0"/>
      </c:catAx>
      <c:valAx>
        <c:axId val="-21226990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2270584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0.46123</cdr:x>
      <cdr:y>0.94622</cdr:y>
    </cdr:from>
    <cdr:to>
      <cdr:x>1</cdr:x>
      <cdr:y>1</cdr:y>
    </cdr:to>
    <cdr:sp macro="" textlink="">
      <cdr:nvSpPr>
        <cdr:cNvPr id="2" name="TextBox 2"/>
        <cdr:cNvSpPr txBox="1"/>
      </cdr:nvSpPr>
      <cdr:spPr>
        <a:xfrm xmlns:a="http://schemas.openxmlformats.org/drawingml/2006/main">
          <a:off x="3163096" y="3790918"/>
          <a:ext cx="3694904"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815578" rtl="0" fontAlgn="base">
            <a:spcBef>
              <a:spcPct val="0"/>
            </a:spcBef>
            <a:spcAft>
              <a:spcPct val="0"/>
            </a:spcAft>
            <a:defRPr sz="1625" kern="1200">
              <a:solidFill>
                <a:schemeClr val="tx1"/>
              </a:solidFill>
              <a:latin typeface="Arial" charset="0"/>
              <a:ea typeface="+mn-ea"/>
              <a:cs typeface="+mn-cs"/>
            </a:defRPr>
          </a:lvl1pPr>
          <a:lvl2pPr marL="407789" indent="-122039" algn="l" defTabSz="815578" rtl="0" fontAlgn="base">
            <a:spcBef>
              <a:spcPct val="0"/>
            </a:spcBef>
            <a:spcAft>
              <a:spcPct val="0"/>
            </a:spcAft>
            <a:defRPr sz="1625" kern="1200">
              <a:solidFill>
                <a:schemeClr val="tx1"/>
              </a:solidFill>
              <a:latin typeface="Arial" charset="0"/>
              <a:ea typeface="+mn-ea"/>
              <a:cs typeface="+mn-cs"/>
            </a:defRPr>
          </a:lvl2pPr>
          <a:lvl3pPr marL="815578" indent="-244078" algn="l" defTabSz="815578" rtl="0" fontAlgn="base">
            <a:spcBef>
              <a:spcPct val="0"/>
            </a:spcBef>
            <a:spcAft>
              <a:spcPct val="0"/>
            </a:spcAft>
            <a:defRPr sz="1625" kern="1200">
              <a:solidFill>
                <a:schemeClr val="tx1"/>
              </a:solidFill>
              <a:latin typeface="Arial" charset="0"/>
              <a:ea typeface="+mn-ea"/>
              <a:cs typeface="+mn-cs"/>
            </a:defRPr>
          </a:lvl3pPr>
          <a:lvl4pPr marL="1224359" indent="-367109" algn="l" defTabSz="815578" rtl="0" fontAlgn="base">
            <a:spcBef>
              <a:spcPct val="0"/>
            </a:spcBef>
            <a:spcAft>
              <a:spcPct val="0"/>
            </a:spcAft>
            <a:defRPr sz="1625" kern="1200">
              <a:solidFill>
                <a:schemeClr val="tx1"/>
              </a:solidFill>
              <a:latin typeface="Arial" charset="0"/>
              <a:ea typeface="+mn-ea"/>
              <a:cs typeface="+mn-cs"/>
            </a:defRPr>
          </a:lvl4pPr>
          <a:lvl5pPr marL="1632149" indent="-489149" algn="l" defTabSz="815578" rtl="0" fontAlgn="base">
            <a:spcBef>
              <a:spcPct val="0"/>
            </a:spcBef>
            <a:spcAft>
              <a:spcPct val="0"/>
            </a:spcAft>
            <a:defRPr sz="1625" kern="1200">
              <a:solidFill>
                <a:schemeClr val="tx1"/>
              </a:solidFill>
              <a:latin typeface="Arial" charset="0"/>
              <a:ea typeface="+mn-ea"/>
              <a:cs typeface="+mn-cs"/>
            </a:defRPr>
          </a:lvl5pPr>
          <a:lvl6pPr marL="1428750" algn="l" defTabSz="571500" rtl="0" eaLnBrk="1" latinLnBrk="0" hangingPunct="1">
            <a:defRPr sz="1625" kern="1200">
              <a:solidFill>
                <a:schemeClr val="tx1"/>
              </a:solidFill>
              <a:latin typeface="Arial" charset="0"/>
              <a:ea typeface="+mn-ea"/>
              <a:cs typeface="+mn-cs"/>
            </a:defRPr>
          </a:lvl6pPr>
          <a:lvl7pPr marL="1714500" algn="l" defTabSz="571500" rtl="0" eaLnBrk="1" latinLnBrk="0" hangingPunct="1">
            <a:defRPr sz="1625" kern="1200">
              <a:solidFill>
                <a:schemeClr val="tx1"/>
              </a:solidFill>
              <a:latin typeface="Arial" charset="0"/>
              <a:ea typeface="+mn-ea"/>
              <a:cs typeface="+mn-cs"/>
            </a:defRPr>
          </a:lvl7pPr>
          <a:lvl8pPr marL="2000250" algn="l" defTabSz="571500" rtl="0" eaLnBrk="1" latinLnBrk="0" hangingPunct="1">
            <a:defRPr sz="1625" kern="1200">
              <a:solidFill>
                <a:schemeClr val="tx1"/>
              </a:solidFill>
              <a:latin typeface="Arial" charset="0"/>
              <a:ea typeface="+mn-ea"/>
              <a:cs typeface="+mn-cs"/>
            </a:defRPr>
          </a:lvl8pPr>
          <a:lvl9pPr marL="2286000" algn="l" defTabSz="571500" rtl="0" eaLnBrk="1" latinLnBrk="0" hangingPunct="1">
            <a:defRPr sz="1625" kern="1200">
              <a:solidFill>
                <a:schemeClr val="tx1"/>
              </a:solidFill>
              <a:latin typeface="Arial" charset="0"/>
              <a:ea typeface="+mn-ea"/>
              <a:cs typeface="+mn-cs"/>
            </a:defRPr>
          </a:lvl9pPr>
        </a:lstStyle>
        <a:p xmlns:a="http://schemas.openxmlformats.org/drawingml/2006/main">
          <a:pPr algn="r"/>
          <a:r>
            <a:rPr lang="en-US" sz="800" dirty="0">
              <a:solidFill>
                <a:schemeClr val="bg1"/>
              </a:solidFill>
            </a:rPr>
            <a:t>American Express Meetings and Events NA Study 2016</a:t>
          </a:r>
        </a:p>
      </cdr:txBody>
    </cdr:sp>
  </cdr:relSizeAnchor>
</c:userShapes>
</file>

<file path=ppt/drawings/drawing2.xml><?xml version="1.0" encoding="utf-8"?>
<c:userShapes xmlns:c="http://schemas.openxmlformats.org/drawingml/2006/chart">
  <cdr:relSizeAnchor xmlns:cdr="http://schemas.openxmlformats.org/drawingml/2006/chartDrawing">
    <cdr:from>
      <cdr:x>0.46123</cdr:x>
      <cdr:y>0.94622</cdr:y>
    </cdr:from>
    <cdr:to>
      <cdr:x>1</cdr:x>
      <cdr:y>1</cdr:y>
    </cdr:to>
    <cdr:sp macro="" textlink="">
      <cdr:nvSpPr>
        <cdr:cNvPr id="2" name="TextBox 2"/>
        <cdr:cNvSpPr txBox="1"/>
      </cdr:nvSpPr>
      <cdr:spPr>
        <a:xfrm xmlns:a="http://schemas.openxmlformats.org/drawingml/2006/main">
          <a:off x="3163096" y="3790918"/>
          <a:ext cx="3694904"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815578" rtl="0" fontAlgn="base">
            <a:spcBef>
              <a:spcPct val="0"/>
            </a:spcBef>
            <a:spcAft>
              <a:spcPct val="0"/>
            </a:spcAft>
            <a:defRPr sz="1625" kern="1200">
              <a:solidFill>
                <a:schemeClr val="tx1"/>
              </a:solidFill>
              <a:latin typeface="Arial" charset="0"/>
              <a:ea typeface="+mn-ea"/>
              <a:cs typeface="+mn-cs"/>
            </a:defRPr>
          </a:lvl1pPr>
          <a:lvl2pPr marL="407789" indent="-122039" algn="l" defTabSz="815578" rtl="0" fontAlgn="base">
            <a:spcBef>
              <a:spcPct val="0"/>
            </a:spcBef>
            <a:spcAft>
              <a:spcPct val="0"/>
            </a:spcAft>
            <a:defRPr sz="1625" kern="1200">
              <a:solidFill>
                <a:schemeClr val="tx1"/>
              </a:solidFill>
              <a:latin typeface="Arial" charset="0"/>
              <a:ea typeface="+mn-ea"/>
              <a:cs typeface="+mn-cs"/>
            </a:defRPr>
          </a:lvl2pPr>
          <a:lvl3pPr marL="815578" indent="-244078" algn="l" defTabSz="815578" rtl="0" fontAlgn="base">
            <a:spcBef>
              <a:spcPct val="0"/>
            </a:spcBef>
            <a:spcAft>
              <a:spcPct val="0"/>
            </a:spcAft>
            <a:defRPr sz="1625" kern="1200">
              <a:solidFill>
                <a:schemeClr val="tx1"/>
              </a:solidFill>
              <a:latin typeface="Arial" charset="0"/>
              <a:ea typeface="+mn-ea"/>
              <a:cs typeface="+mn-cs"/>
            </a:defRPr>
          </a:lvl3pPr>
          <a:lvl4pPr marL="1224359" indent="-367109" algn="l" defTabSz="815578" rtl="0" fontAlgn="base">
            <a:spcBef>
              <a:spcPct val="0"/>
            </a:spcBef>
            <a:spcAft>
              <a:spcPct val="0"/>
            </a:spcAft>
            <a:defRPr sz="1625" kern="1200">
              <a:solidFill>
                <a:schemeClr val="tx1"/>
              </a:solidFill>
              <a:latin typeface="Arial" charset="0"/>
              <a:ea typeface="+mn-ea"/>
              <a:cs typeface="+mn-cs"/>
            </a:defRPr>
          </a:lvl4pPr>
          <a:lvl5pPr marL="1632149" indent="-489149" algn="l" defTabSz="815578" rtl="0" fontAlgn="base">
            <a:spcBef>
              <a:spcPct val="0"/>
            </a:spcBef>
            <a:spcAft>
              <a:spcPct val="0"/>
            </a:spcAft>
            <a:defRPr sz="1625" kern="1200">
              <a:solidFill>
                <a:schemeClr val="tx1"/>
              </a:solidFill>
              <a:latin typeface="Arial" charset="0"/>
              <a:ea typeface="+mn-ea"/>
              <a:cs typeface="+mn-cs"/>
            </a:defRPr>
          </a:lvl5pPr>
          <a:lvl6pPr marL="1428750" algn="l" defTabSz="571500" rtl="0" eaLnBrk="1" latinLnBrk="0" hangingPunct="1">
            <a:defRPr sz="1625" kern="1200">
              <a:solidFill>
                <a:schemeClr val="tx1"/>
              </a:solidFill>
              <a:latin typeface="Arial" charset="0"/>
              <a:ea typeface="+mn-ea"/>
              <a:cs typeface="+mn-cs"/>
            </a:defRPr>
          </a:lvl6pPr>
          <a:lvl7pPr marL="1714500" algn="l" defTabSz="571500" rtl="0" eaLnBrk="1" latinLnBrk="0" hangingPunct="1">
            <a:defRPr sz="1625" kern="1200">
              <a:solidFill>
                <a:schemeClr val="tx1"/>
              </a:solidFill>
              <a:latin typeface="Arial" charset="0"/>
              <a:ea typeface="+mn-ea"/>
              <a:cs typeface="+mn-cs"/>
            </a:defRPr>
          </a:lvl7pPr>
          <a:lvl8pPr marL="2000250" algn="l" defTabSz="571500" rtl="0" eaLnBrk="1" latinLnBrk="0" hangingPunct="1">
            <a:defRPr sz="1625" kern="1200">
              <a:solidFill>
                <a:schemeClr val="tx1"/>
              </a:solidFill>
              <a:latin typeface="Arial" charset="0"/>
              <a:ea typeface="+mn-ea"/>
              <a:cs typeface="+mn-cs"/>
            </a:defRPr>
          </a:lvl8pPr>
          <a:lvl9pPr marL="2286000" algn="l" defTabSz="571500" rtl="0" eaLnBrk="1" latinLnBrk="0" hangingPunct="1">
            <a:defRPr sz="1625" kern="1200">
              <a:solidFill>
                <a:schemeClr val="tx1"/>
              </a:solidFill>
              <a:latin typeface="Arial" charset="0"/>
              <a:ea typeface="+mn-ea"/>
              <a:cs typeface="+mn-cs"/>
            </a:defRPr>
          </a:lvl9pPr>
        </a:lstStyle>
        <a:p xmlns:a="http://schemas.openxmlformats.org/drawingml/2006/main">
          <a:pPr algn="r"/>
          <a:r>
            <a:rPr lang="en-US" sz="800" dirty="0">
              <a:solidFill>
                <a:schemeClr val="bg1"/>
              </a:solidFill>
            </a:rPr>
            <a:t>American Express Meetings and Events NA Study 2016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E8C13-122E-1340-9128-12C0E193C8CA}" type="datetimeFigureOut">
              <a:rPr lang="en-US" smtClean="0"/>
              <a:t>6/29/2017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15897-E40F-2C4A-BD6E-73ACE7B2D995}" type="slidenum">
              <a:rPr lang="en-US" smtClean="0"/>
              <a:t>‹#›</a:t>
            </a:fld>
            <a:endParaRPr lang="en-US"/>
          </a:p>
        </p:txBody>
      </p:sp>
    </p:spTree>
    <p:extLst>
      <p:ext uri="{BB962C8B-B14F-4D97-AF65-F5344CB8AC3E}">
        <p14:creationId xmlns:p14="http://schemas.microsoft.com/office/powerpoint/2010/main" val="101434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Leaders is at the forefront of the innovation; you may remember last years session when the topic was not in the headlines but Travel Leaders raised your </a:t>
            </a:r>
            <a:r>
              <a:rPr lang="en-US" dirty="0" err="1"/>
              <a:t>awarness</a:t>
            </a:r>
            <a:endParaRPr lang="en-US" dirty="0"/>
          </a:p>
        </p:txBody>
      </p:sp>
      <p:sp>
        <p:nvSpPr>
          <p:cNvPr id="4" name="Slide Number Placeholder 3"/>
          <p:cNvSpPr>
            <a:spLocks noGrp="1"/>
          </p:cNvSpPr>
          <p:nvPr>
            <p:ph type="sldNum" sz="quarter" idx="10"/>
          </p:nvPr>
        </p:nvSpPr>
        <p:spPr/>
        <p:txBody>
          <a:bodyPr/>
          <a:lstStyle/>
          <a:p>
            <a:fld id="{8E215897-E40F-2C4A-BD6E-73ACE7B2D995}" type="slidenum">
              <a:rPr lang="en-US" smtClean="0"/>
              <a:t>1</a:t>
            </a:fld>
            <a:endParaRPr lang="en-US"/>
          </a:p>
        </p:txBody>
      </p:sp>
    </p:spTree>
    <p:extLst>
      <p:ext uri="{BB962C8B-B14F-4D97-AF65-F5344CB8AC3E}">
        <p14:creationId xmlns:p14="http://schemas.microsoft.com/office/powerpoint/2010/main" val="1445686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can relate to at least three of these objections?  Let’s work our way up, who has had an admin show up in their office crying because they did not know what the word attrition meant?  Who has had to explain to the CFO that they did not know that admins were signing contracts?  Why is it that an admin likely cant buy a ream of paper without approval but they can sign a hotel contract? </a:t>
            </a:r>
          </a:p>
        </p:txBody>
      </p:sp>
      <p:sp>
        <p:nvSpPr>
          <p:cNvPr id="4" name="Slide Number Placeholder 3"/>
          <p:cNvSpPr>
            <a:spLocks noGrp="1"/>
          </p:cNvSpPr>
          <p:nvPr>
            <p:ph type="sldNum" sz="quarter" idx="10"/>
          </p:nvPr>
        </p:nvSpPr>
        <p:spPr/>
        <p:txBody>
          <a:bodyPr/>
          <a:lstStyle/>
          <a:p>
            <a:fld id="{8E215897-E40F-2C4A-BD6E-73ACE7B2D995}" type="slidenum">
              <a:rPr lang="en-US" smtClean="0"/>
              <a:t>13</a:t>
            </a:fld>
            <a:endParaRPr lang="en-US"/>
          </a:p>
        </p:txBody>
      </p:sp>
    </p:spTree>
    <p:extLst>
      <p:ext uri="{BB962C8B-B14F-4D97-AF65-F5344CB8AC3E}">
        <p14:creationId xmlns:p14="http://schemas.microsoft.com/office/powerpoint/2010/main" val="393946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reality is that your company is being exposed to unnecessary risk if you are not including Simple Meetings in your SMM. Clauses like Mutual Indemnification, Limited Liability, Insurance Minimums, Cancellation Clauses, Attrition Clauses are all common elements that a professional meeting planner would insist on. However, the occasional planner likely is not as well informed. One canceled meeting can cost thousands of wasted dollars. One small accident on the property can even expose your company to unnecessary litigation.  Start the dialogue.  You are not alone.  Until now technology was not available to help you conquer this problem. </a:t>
            </a:r>
            <a:endParaRPr lang="en-US" dirty="0"/>
          </a:p>
        </p:txBody>
      </p:sp>
      <p:sp>
        <p:nvSpPr>
          <p:cNvPr id="4" name="Slide Number Placeholder 3"/>
          <p:cNvSpPr>
            <a:spLocks noGrp="1"/>
          </p:cNvSpPr>
          <p:nvPr>
            <p:ph type="sldNum" sz="quarter" idx="10"/>
          </p:nvPr>
        </p:nvSpPr>
        <p:spPr/>
        <p:txBody>
          <a:bodyPr/>
          <a:lstStyle/>
          <a:p>
            <a:fld id="{8E215897-E40F-2C4A-BD6E-73ACE7B2D995}" type="slidenum">
              <a:rPr lang="en-US" smtClean="0"/>
              <a:t>15</a:t>
            </a:fld>
            <a:endParaRPr lang="en-US"/>
          </a:p>
        </p:txBody>
      </p:sp>
    </p:spTree>
    <p:extLst>
      <p:ext uri="{BB962C8B-B14F-4D97-AF65-F5344CB8AC3E}">
        <p14:creationId xmlns:p14="http://schemas.microsoft.com/office/powerpoint/2010/main" val="220477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8576C-C4F1-47D1-8C44-A44DDD92E676}"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92050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the question should be why can you continue to let it happen?  Let’s discuss some common misconceptions about simple meetings before we talk about why you cant risk ignoring them any longer.</a:t>
            </a:r>
          </a:p>
        </p:txBody>
      </p:sp>
      <p:sp>
        <p:nvSpPr>
          <p:cNvPr id="4" name="Slide Number Placeholder 3"/>
          <p:cNvSpPr>
            <a:spLocks noGrp="1"/>
          </p:cNvSpPr>
          <p:nvPr>
            <p:ph type="sldNum" sz="quarter" idx="10"/>
          </p:nvPr>
        </p:nvSpPr>
        <p:spPr/>
        <p:txBody>
          <a:bodyPr/>
          <a:lstStyle/>
          <a:p>
            <a:fld id="{8E215897-E40F-2C4A-BD6E-73ACE7B2D995}" type="slidenum">
              <a:rPr lang="en-US" smtClean="0"/>
              <a:t>2</a:t>
            </a:fld>
            <a:endParaRPr lang="en-US"/>
          </a:p>
        </p:txBody>
      </p:sp>
    </p:spTree>
    <p:extLst>
      <p:ext uri="{BB962C8B-B14F-4D97-AF65-F5344CB8AC3E}">
        <p14:creationId xmlns:p14="http://schemas.microsoft.com/office/powerpoint/2010/main" val="340314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breakdown, we can see that only 10% of meetings are likely always large - Conference and Product Launch.  All other categories are typically small and simple.  They are likely happening in your organization, but because the process is decentralized and rogue, you likely aren’t aware of the volume of simple </a:t>
            </a:r>
            <a:r>
              <a:rPr lang="en-US" dirty="0" err="1"/>
              <a:t>meeitngs</a:t>
            </a:r>
            <a:r>
              <a:rPr lang="en-US" dirty="0"/>
              <a:t>.</a:t>
            </a:r>
          </a:p>
        </p:txBody>
      </p:sp>
      <p:sp>
        <p:nvSpPr>
          <p:cNvPr id="4" name="Slide Number Placeholder 3"/>
          <p:cNvSpPr>
            <a:spLocks noGrp="1"/>
          </p:cNvSpPr>
          <p:nvPr>
            <p:ph type="sldNum" sz="quarter" idx="10"/>
          </p:nvPr>
        </p:nvSpPr>
        <p:spPr/>
        <p:txBody>
          <a:bodyPr/>
          <a:lstStyle/>
          <a:p>
            <a:fld id="{8E215897-E40F-2C4A-BD6E-73ACE7B2D995}" type="slidenum">
              <a:rPr lang="en-US" smtClean="0"/>
              <a:t>3</a:t>
            </a:fld>
            <a:endParaRPr lang="en-US"/>
          </a:p>
        </p:txBody>
      </p:sp>
    </p:spTree>
    <p:extLst>
      <p:ext uri="{BB962C8B-B14F-4D97-AF65-F5344CB8AC3E}">
        <p14:creationId xmlns:p14="http://schemas.microsoft.com/office/powerpoint/2010/main" val="2450546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When we talk about small or simple meetings they are considered to be those meeting that are under 250 people, common agenda, registration flow, single room block.  That would be 60-70 % of al types of meeting.  However, a Board of Directors meeting for 5 people may be the highest touch event you do all year.</a:t>
            </a:r>
            <a:endParaRPr lang="en-US" dirty="0"/>
          </a:p>
        </p:txBody>
      </p:sp>
      <p:sp>
        <p:nvSpPr>
          <p:cNvPr id="4" name="Slide Number Placeholder 3"/>
          <p:cNvSpPr>
            <a:spLocks noGrp="1"/>
          </p:cNvSpPr>
          <p:nvPr>
            <p:ph type="sldNum" sz="quarter" idx="10"/>
          </p:nvPr>
        </p:nvSpPr>
        <p:spPr/>
        <p:txBody>
          <a:bodyPr/>
          <a:lstStyle/>
          <a:p>
            <a:fld id="{8E215897-E40F-2C4A-BD6E-73ACE7B2D995}" type="slidenum">
              <a:rPr lang="en-US" smtClean="0"/>
              <a:t>4</a:t>
            </a:fld>
            <a:endParaRPr lang="en-US"/>
          </a:p>
        </p:txBody>
      </p:sp>
    </p:spTree>
    <p:extLst>
      <p:ext uri="{BB962C8B-B14F-4D97-AF65-F5344CB8AC3E}">
        <p14:creationId xmlns:p14="http://schemas.microsoft.com/office/powerpoint/2010/main" val="412791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 am want to pause of a moment and look at the categories below – Simple meetings have less lead time and the planner within the company likely already has a full time job; do you think that your staff would benefit from automation or by utilizing your agency for this category of travel? Raise your hand if you think it is possible.  Have you seen the face of that college graduate when you asked them to fax a hotel?  They have no idea what you are talking about.</a:t>
            </a:r>
            <a:endParaRPr lang="en-US" dirty="0"/>
          </a:p>
        </p:txBody>
      </p:sp>
      <p:sp>
        <p:nvSpPr>
          <p:cNvPr id="4" name="Slide Number Placeholder 3"/>
          <p:cNvSpPr>
            <a:spLocks noGrp="1"/>
          </p:cNvSpPr>
          <p:nvPr>
            <p:ph type="sldNum" sz="quarter" idx="10"/>
          </p:nvPr>
        </p:nvSpPr>
        <p:spPr/>
        <p:txBody>
          <a:bodyPr/>
          <a:lstStyle/>
          <a:p>
            <a:fld id="{8E215897-E40F-2C4A-BD6E-73ACE7B2D995}" type="slidenum">
              <a:rPr lang="en-US" smtClean="0"/>
              <a:t>5</a:t>
            </a:fld>
            <a:endParaRPr lang="en-US"/>
          </a:p>
        </p:txBody>
      </p:sp>
    </p:spTree>
    <p:extLst>
      <p:ext uri="{BB962C8B-B14F-4D97-AF65-F5344CB8AC3E}">
        <p14:creationId xmlns:p14="http://schemas.microsoft.com/office/powerpoint/2010/main" val="37369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 reason your company invests in Concur and complex event technology, you should invest in simple meetings.  Consider it as an extension to your Concur investment. </a:t>
            </a:r>
          </a:p>
        </p:txBody>
      </p:sp>
      <p:sp>
        <p:nvSpPr>
          <p:cNvPr id="4" name="Slide Number Placeholder 3"/>
          <p:cNvSpPr>
            <a:spLocks noGrp="1"/>
          </p:cNvSpPr>
          <p:nvPr>
            <p:ph type="sldNum" sz="quarter" idx="10"/>
          </p:nvPr>
        </p:nvSpPr>
        <p:spPr/>
        <p:txBody>
          <a:bodyPr/>
          <a:lstStyle/>
          <a:p>
            <a:fld id="{8E215897-E40F-2C4A-BD6E-73ACE7B2D995}" type="slidenum">
              <a:rPr lang="en-US" smtClean="0"/>
              <a:t>6</a:t>
            </a:fld>
            <a:endParaRPr lang="en-US"/>
          </a:p>
        </p:txBody>
      </p:sp>
    </p:spTree>
    <p:extLst>
      <p:ext uri="{BB962C8B-B14F-4D97-AF65-F5344CB8AC3E}">
        <p14:creationId xmlns:p14="http://schemas.microsoft.com/office/powerpoint/2010/main" val="307273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a meeting 2 weeks ago.  Corporation signed the contract on</a:t>
            </a:r>
            <a:r>
              <a:rPr lang="en-US" baseline="0" dirty="0"/>
              <a:t> Monday, they were connected to Concur on Tuesday and by Thursday, they had created a </a:t>
            </a:r>
            <a:r>
              <a:rPr lang="en-US" baseline="0" dirty="0" err="1"/>
              <a:t>reg</a:t>
            </a:r>
            <a:r>
              <a:rPr lang="en-US" baseline="0" dirty="0"/>
              <a:t> site and 1,000 people registered.  </a:t>
            </a:r>
            <a:endParaRPr lang="en-US" dirty="0"/>
          </a:p>
        </p:txBody>
      </p:sp>
      <p:sp>
        <p:nvSpPr>
          <p:cNvPr id="4" name="Slide Number Placeholder 3"/>
          <p:cNvSpPr>
            <a:spLocks noGrp="1"/>
          </p:cNvSpPr>
          <p:nvPr>
            <p:ph type="sldNum" sz="quarter" idx="10"/>
          </p:nvPr>
        </p:nvSpPr>
        <p:spPr/>
        <p:txBody>
          <a:bodyPr/>
          <a:lstStyle/>
          <a:p>
            <a:fld id="{956CFB6D-DCCD-4546-9E82-D15F02D21E35}" type="slidenum">
              <a:rPr lang="en-US" smtClean="0"/>
              <a:t>7</a:t>
            </a:fld>
            <a:endParaRPr lang="en-US"/>
          </a:p>
        </p:txBody>
      </p:sp>
    </p:spTree>
    <p:extLst>
      <p:ext uri="{BB962C8B-B14F-4D97-AF65-F5344CB8AC3E}">
        <p14:creationId xmlns:p14="http://schemas.microsoft.com/office/powerpoint/2010/main" val="2599451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Does your company know where you are staying tonight?  Not if you booked from the room block.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day you wait to address this large category of spend, you are exposing the company to unnecessary risk, wasting the organizations’ money and advocating for inefficient processes.  Now that technology is available and affordable, which of these are OK with you?</a:t>
            </a:r>
          </a:p>
          <a:p>
            <a:endParaRPr lang="en-US" dirty="0"/>
          </a:p>
        </p:txBody>
      </p:sp>
      <p:sp>
        <p:nvSpPr>
          <p:cNvPr id="4" name="Slide Number Placeholder 3"/>
          <p:cNvSpPr>
            <a:spLocks noGrp="1"/>
          </p:cNvSpPr>
          <p:nvPr>
            <p:ph type="sldNum" sz="quarter" idx="10"/>
          </p:nvPr>
        </p:nvSpPr>
        <p:spPr/>
        <p:txBody>
          <a:bodyPr/>
          <a:lstStyle/>
          <a:p>
            <a:fld id="{8E215897-E40F-2C4A-BD6E-73ACE7B2D995}" type="slidenum">
              <a:rPr lang="en-US" smtClean="0"/>
              <a:t>8</a:t>
            </a:fld>
            <a:endParaRPr lang="en-US"/>
          </a:p>
        </p:txBody>
      </p:sp>
    </p:spTree>
    <p:extLst>
      <p:ext uri="{BB962C8B-B14F-4D97-AF65-F5344CB8AC3E}">
        <p14:creationId xmlns:p14="http://schemas.microsoft.com/office/powerpoint/2010/main" val="72474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be ready for end to end</a:t>
            </a:r>
          </a:p>
        </p:txBody>
      </p:sp>
      <p:sp>
        <p:nvSpPr>
          <p:cNvPr id="4" name="Slide Number Placeholder 3"/>
          <p:cNvSpPr>
            <a:spLocks noGrp="1"/>
          </p:cNvSpPr>
          <p:nvPr>
            <p:ph type="sldNum" sz="quarter" idx="10"/>
          </p:nvPr>
        </p:nvSpPr>
        <p:spPr/>
        <p:txBody>
          <a:bodyPr/>
          <a:lstStyle/>
          <a:p>
            <a:fld id="{8E215897-E40F-2C4A-BD6E-73ACE7B2D995}" type="slidenum">
              <a:rPr lang="en-US" smtClean="0"/>
              <a:t>12</a:t>
            </a:fld>
            <a:endParaRPr lang="en-US"/>
          </a:p>
        </p:txBody>
      </p:sp>
    </p:spTree>
    <p:extLst>
      <p:ext uri="{BB962C8B-B14F-4D97-AF65-F5344CB8AC3E}">
        <p14:creationId xmlns:p14="http://schemas.microsoft.com/office/powerpoint/2010/main" val="632338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5" name="Group 4"/>
          <p:cNvGrpSpPr/>
          <p:nvPr userDrawn="1"/>
        </p:nvGrpSpPr>
        <p:grpSpPr>
          <a:xfrm>
            <a:off x="-1587" y="6249998"/>
            <a:ext cx="12193588" cy="608013"/>
            <a:chOff x="-1588" y="5601493"/>
            <a:chExt cx="12190413" cy="608013"/>
          </a:xfrm>
        </p:grpSpPr>
        <p:sp>
          <p:nvSpPr>
            <p:cNvPr id="4" name="Rectangle 2"/>
            <p:cNvSpPr>
              <a:spLocks/>
            </p:cNvSpPr>
            <p:nvPr userDrawn="1"/>
          </p:nvSpPr>
          <p:spPr bwMode="auto">
            <a:xfrm>
              <a:off x="-1588" y="5601493"/>
              <a:ext cx="12190413" cy="608013"/>
            </a:xfrm>
            <a:prstGeom prst="rect">
              <a:avLst/>
            </a:prstGeom>
            <a:gradFill rotWithShape="0">
              <a:gsLst>
                <a:gs pos="0">
                  <a:srgbClr val="0078C9"/>
                </a:gs>
                <a:gs pos="100000">
                  <a:srgbClr val="0A58AA"/>
                </a:gs>
              </a:gsLst>
              <a:lin ang="5340000" scaled="1"/>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defTabSz="914400"/>
              <a:endParaRPr lang="en-US" sz="1800">
                <a:solidFill>
                  <a:srgbClr val="000000"/>
                </a:solidFill>
              </a:endParaRPr>
            </a:p>
          </p:txBody>
        </p:sp>
        <p:pic>
          <p:nvPicPr>
            <p:cNvPr id="2051" name="Picture 3"/>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773" y="5752306"/>
              <a:ext cx="1219200"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ctrTitle"/>
          </p:nvPr>
        </p:nvSpPr>
        <p:spPr>
          <a:xfrm>
            <a:off x="914405" y="2130437"/>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4642" y="3886200"/>
            <a:ext cx="8534401"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Box 7"/>
          <p:cNvSpPr txBox="1"/>
          <p:nvPr userDrawn="1"/>
        </p:nvSpPr>
        <p:spPr>
          <a:xfrm>
            <a:off x="10706295" y="6396247"/>
            <a:ext cx="1092543" cy="307777"/>
          </a:xfrm>
          <a:prstGeom prst="rect">
            <a:avLst/>
          </a:prstGeom>
          <a:noFill/>
        </p:spPr>
        <p:txBody>
          <a:bodyPr wrap="square" rtlCol="0">
            <a:spAutoFit/>
          </a:bodyPr>
          <a:lstStyle/>
          <a:p>
            <a:pPr algn="r" defTabSz="914400"/>
            <a:fld id="{50F04A90-85E7-4D72-882E-BDF2FD09703F}" type="slidenum">
              <a:rPr lang="en-US" sz="1400" smtClean="0">
                <a:solidFill>
                  <a:srgbClr val="FFFFFF"/>
                </a:solidFill>
              </a:rPr>
              <a:pPr algn="r" defTabSz="914400"/>
              <a:t>‹#›</a:t>
            </a:fld>
            <a:endParaRPr lang="en-US" sz="1400" dirty="0">
              <a:solidFill>
                <a:srgbClr val="FFFFFF"/>
              </a:solidFill>
            </a:endParaRPr>
          </a:p>
        </p:txBody>
      </p:sp>
    </p:spTree>
    <p:extLst>
      <p:ext uri="{BB962C8B-B14F-4D97-AF65-F5344CB8AC3E}">
        <p14:creationId xmlns:p14="http://schemas.microsoft.com/office/powerpoint/2010/main" val="3402239222"/>
      </p:ext>
    </p:extLst>
  </p:cSld>
  <p:clrMapOvr>
    <a:masterClrMapping/>
  </p:clrMapOvr>
  <p:transition>
    <p:fade/>
  </p:transition>
  <p:extLst mod="1">
    <p:ext uri="{DCECCB84-F9BA-43D5-87BE-67443E8EF086}">
      <p15:sldGuideLst xmlns:p15="http://schemas.microsoft.com/office/powerpoint/2012/main">
        <p15:guide id="1" pos="57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52127" y="1818168"/>
            <a:ext cx="8825659" cy="1821532"/>
          </a:xfrm>
        </p:spPr>
        <p:txBody>
          <a:bodyPr anchor="b"/>
          <a:lstStyle>
            <a:lvl1pPr>
              <a:defRPr sz="4800"/>
            </a:lvl1pPr>
          </a:lstStyle>
          <a:p>
            <a:r>
              <a:rPr lang="en-US" dirty="0"/>
              <a:t>Click to edit Master title style</a:t>
            </a:r>
          </a:p>
        </p:txBody>
      </p:sp>
      <p:sp>
        <p:nvSpPr>
          <p:cNvPr id="3" name="Subtitle 2"/>
          <p:cNvSpPr>
            <a:spLocks noGrp="1"/>
          </p:cNvSpPr>
          <p:nvPr>
            <p:ph type="subTitle" idx="1"/>
          </p:nvPr>
        </p:nvSpPr>
        <p:spPr>
          <a:xfrm>
            <a:off x="2452127" y="3639697"/>
            <a:ext cx="8825659" cy="861420"/>
          </a:xfrm>
        </p:spPr>
        <p:txBody>
          <a:bodyPr anchor="t"/>
          <a:lstStyle>
            <a:lvl1pPr marL="0" indent="0" algn="l">
              <a:buNone/>
              <a:defRPr cap="all">
                <a:solidFill>
                  <a:schemeClr val="bg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919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0222" y="452718"/>
            <a:ext cx="9404723" cy="1400530"/>
          </a:xfrm>
        </p:spPr>
        <p:txBody>
          <a:bodyPr/>
          <a:lstStyle/>
          <a:p>
            <a:r>
              <a:rPr lang="en-US" dirty="0"/>
              <a:t>Click to edit Master title style</a:t>
            </a:r>
          </a:p>
        </p:txBody>
      </p:sp>
      <p:sp>
        <p:nvSpPr>
          <p:cNvPr id="3" name="Content Placeholder 2"/>
          <p:cNvSpPr>
            <a:spLocks noGrp="1"/>
          </p:cNvSpPr>
          <p:nvPr>
            <p:ph idx="1"/>
          </p:nvPr>
        </p:nvSpPr>
        <p:spPr>
          <a:xfrm>
            <a:off x="2757422" y="2052920"/>
            <a:ext cx="8946541" cy="41954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658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00227" y="452718"/>
            <a:ext cx="9404723" cy="1400530"/>
          </a:xfrm>
        </p:spPr>
        <p:txBody>
          <a:bodyPr/>
          <a:lstStyle/>
          <a:p>
            <a:r>
              <a:rPr lang="en-US" dirty="0"/>
              <a:t>Click to edit Master title style</a:t>
            </a:r>
          </a:p>
        </p:txBody>
      </p:sp>
      <p:sp>
        <p:nvSpPr>
          <p:cNvPr id="3" name="Content Placeholder 2"/>
          <p:cNvSpPr>
            <a:spLocks noGrp="1"/>
          </p:cNvSpPr>
          <p:nvPr>
            <p:ph sz="half" idx="1"/>
          </p:nvPr>
        </p:nvSpPr>
        <p:spPr>
          <a:xfrm>
            <a:off x="2300227" y="2060577"/>
            <a:ext cx="4396339"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51408" y="2056093"/>
            <a:ext cx="4396341"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2460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95570" y="452718"/>
            <a:ext cx="9404723" cy="140053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295570" y="1905000"/>
            <a:ext cx="4396339" cy="576262"/>
          </a:xfrm>
        </p:spPr>
        <p:txBody>
          <a:bodyPr anchor="b">
            <a:noAutofit/>
          </a:bodyPr>
          <a:lstStyle>
            <a:lvl1pPr marL="0" indent="0">
              <a:buNone/>
              <a:defRPr sz="1800" b="0">
                <a:solidFill>
                  <a:schemeClr val="bg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295570"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46753" y="1905000"/>
            <a:ext cx="4396339" cy="576262"/>
          </a:xfrm>
        </p:spPr>
        <p:txBody>
          <a:bodyPr anchor="b">
            <a:noAutofit/>
          </a:bodyPr>
          <a:lstStyle>
            <a:lvl1pPr marL="0" indent="0">
              <a:buNone/>
              <a:defRPr sz="1800" b="0">
                <a:solidFill>
                  <a:schemeClr val="bg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872670"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00221" y="452718"/>
            <a:ext cx="9404723" cy="1400530"/>
          </a:xfrm>
        </p:spPr>
        <p:txBody>
          <a:bodyPr/>
          <a:lstStyle/>
          <a:p>
            <a:r>
              <a:rPr lang="en-US"/>
              <a:t>Click to edit Master title style</a:t>
            </a:r>
            <a:endParaRPr lang="en-US" dirty="0"/>
          </a:p>
        </p:txBody>
      </p:sp>
    </p:spTree>
    <p:extLst>
      <p:ext uri="{BB962C8B-B14F-4D97-AF65-F5344CB8AC3E}">
        <p14:creationId xmlns:p14="http://schemas.microsoft.com/office/powerpoint/2010/main" val="81104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6460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theme" Target="../theme/theme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6.jpg"/><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2D050"/>
        </a:solidFill>
        <a:effectLst/>
      </p:bgPr>
    </p:bg>
    <p:spTree>
      <p:nvGrpSpPr>
        <p:cNvPr id="1" name=""/>
        <p:cNvGrpSpPr/>
        <p:nvPr/>
      </p:nvGrpSpPr>
      <p:grpSpPr>
        <a:xfrm>
          <a:off x="0" y="0"/>
          <a:ext cx="0" cy="0"/>
          <a:chOff x="0" y="0"/>
          <a:chExt cx="0" cy="0"/>
        </a:xfrm>
      </p:grpSpPr>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Title 1"/>
          <p:cNvSpPr txBox="1">
            <a:spLocks/>
          </p:cNvSpPr>
          <p:nvPr userDrawn="1"/>
        </p:nvSpPr>
        <p:spPr>
          <a:xfrm>
            <a:off x="985881" y="3897614"/>
            <a:ext cx="8825659" cy="1876228"/>
          </a:xfrm>
          <a:prstGeom prst="rect">
            <a:avLst/>
          </a:prstGeom>
        </p:spPr>
        <p:txBody>
          <a:bodyPr anchor="b"/>
          <a:lstStyle>
            <a:lvl1pPr algn="l" defTabSz="457200" rtl="0" eaLnBrk="1" latinLnBrk="0" hangingPunct="1">
              <a:spcBef>
                <a:spcPct val="0"/>
              </a:spcBef>
              <a:buNone/>
              <a:defRPr sz="7200" b="0" i="0" kern="1200">
                <a:solidFill>
                  <a:srgbClr val="77A5B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500" dirty="0">
                <a:solidFill>
                  <a:srgbClr val="17303D"/>
                </a:solidFill>
              </a:rPr>
              <a:t>Click to edit Master title style</a:t>
            </a:r>
          </a:p>
        </p:txBody>
      </p:sp>
      <p:sp>
        <p:nvSpPr>
          <p:cNvPr id="14" name="Subtitle 2"/>
          <p:cNvSpPr txBox="1">
            <a:spLocks/>
          </p:cNvSpPr>
          <p:nvPr userDrawn="1"/>
        </p:nvSpPr>
        <p:spPr>
          <a:xfrm>
            <a:off x="985881" y="5773842"/>
            <a:ext cx="8825659" cy="861420"/>
          </a:xfrm>
          <a:prstGeom prst="rect">
            <a:avLst/>
          </a:prstGeom>
        </p:spPr>
        <p:txBody>
          <a:bodyPr anchor="t"/>
          <a:lstStyle>
            <a:lvl1pPr marL="0" indent="0" algn="l" defTabSz="457200" rtl="0" eaLnBrk="1" latinLnBrk="0" hangingPunct="1">
              <a:spcBef>
                <a:spcPts val="1000"/>
              </a:spcBef>
              <a:spcAft>
                <a:spcPts val="0"/>
              </a:spcAft>
              <a:buClr>
                <a:srgbClr val="77A5B3"/>
              </a:buClr>
              <a:buSzPct val="80000"/>
              <a:buFont typeface="Wingdings 3" charset="2"/>
              <a:buNone/>
              <a:defRPr sz="2000" b="0" i="0" kern="1200" cap="all">
                <a:solidFill>
                  <a:schemeClr val="bg1">
                    <a:lumMod val="75000"/>
                  </a:schemeClr>
                </a:solidFill>
                <a:latin typeface="+mj-lt"/>
                <a:ea typeface="+mj-ea"/>
                <a:cs typeface="+mj-cs"/>
              </a:defRPr>
            </a:lvl1pPr>
            <a:lvl2pPr marL="457200" indent="0" algn="ctr" defTabSz="457200" rtl="0" eaLnBrk="1" latinLnBrk="0" hangingPunct="1">
              <a:spcBef>
                <a:spcPts val="1000"/>
              </a:spcBef>
              <a:spcAft>
                <a:spcPts val="0"/>
              </a:spcAft>
              <a:buClr>
                <a:srgbClr val="77A5B3"/>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rgbClr val="77A5B3"/>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rgbClr val="77A5B3"/>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rgbClr val="77A5B3"/>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500" dirty="0">
                <a:solidFill>
                  <a:srgbClr val="759DA5"/>
                </a:solidFill>
              </a:rPr>
              <a:t>Click to edit Master subtitle style</a:t>
            </a:r>
          </a:p>
        </p:txBody>
      </p:sp>
    </p:spTree>
    <p:extLst>
      <p:ext uri="{BB962C8B-B14F-4D97-AF65-F5344CB8AC3E}">
        <p14:creationId xmlns:p14="http://schemas.microsoft.com/office/powerpoint/2010/main" val="791988508"/>
      </p:ext>
    </p:extLst>
  </p:cSld>
  <p:clrMap bg1="lt1" tx1="dk1" bg2="lt2" tx2="dk2" accent1="accent1" accent2="accent2" accent3="accent3" accent4="accent4" accent5="accent5" accent6="accent6" hlink="hlink" folHlink="folHlink"/>
  <p:hf hdr="0" dt="0"/>
  <p:txStyles>
    <p:titleStyle>
      <a:lvl1pPr algn="l" defTabSz="342892" rtl="0" eaLnBrk="1" latinLnBrk="0" hangingPunct="1">
        <a:spcBef>
          <a:spcPct val="0"/>
        </a:spcBef>
        <a:buNone/>
        <a:defRPr sz="3150" b="0" i="0" kern="1200">
          <a:solidFill>
            <a:srgbClr val="77A5B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rgbClr val="77A5B3"/>
        </a:buClr>
        <a:buSzPct val="80000"/>
        <a:buFont typeface="Wingdings 3" charset="2"/>
        <a:buChar char=""/>
        <a:defRPr sz="1500" b="0" i="0" kern="1200">
          <a:solidFill>
            <a:schemeClr val="tx1">
              <a:lumMod val="65000"/>
              <a:lumOff val="35000"/>
            </a:schemeClr>
          </a:solidFill>
          <a:latin typeface="+mj-lt"/>
          <a:ea typeface="+mj-ea"/>
          <a:cs typeface="+mj-cs"/>
        </a:defRPr>
      </a:lvl1pPr>
      <a:lvl2pPr marL="557199" indent="-214308" algn="l" defTabSz="342892" rtl="0" eaLnBrk="1" latinLnBrk="0" hangingPunct="1">
        <a:spcBef>
          <a:spcPts val="750"/>
        </a:spcBef>
        <a:spcAft>
          <a:spcPts val="0"/>
        </a:spcAft>
        <a:buClr>
          <a:srgbClr val="77A5B3"/>
        </a:buClr>
        <a:buSzPct val="80000"/>
        <a:buFont typeface="Wingdings 3" charset="2"/>
        <a:buChar char=""/>
        <a:defRPr sz="1350" b="0" i="0" kern="1200">
          <a:solidFill>
            <a:schemeClr val="tx1">
              <a:lumMod val="65000"/>
              <a:lumOff val="35000"/>
            </a:schemeClr>
          </a:solidFill>
          <a:latin typeface="+mj-lt"/>
          <a:ea typeface="+mj-ea"/>
          <a:cs typeface="+mj-cs"/>
        </a:defRPr>
      </a:lvl2pPr>
      <a:lvl3pPr marL="857228" indent="-171446" algn="l" defTabSz="342892" rtl="0" eaLnBrk="1" latinLnBrk="0" hangingPunct="1">
        <a:spcBef>
          <a:spcPts val="750"/>
        </a:spcBef>
        <a:spcAft>
          <a:spcPts val="0"/>
        </a:spcAft>
        <a:buClr>
          <a:srgbClr val="77A5B3"/>
        </a:buClr>
        <a:buSzPct val="80000"/>
        <a:buFont typeface="Wingdings 3" charset="2"/>
        <a:buChar char=""/>
        <a:defRPr sz="1200" b="0" i="0" kern="1200">
          <a:solidFill>
            <a:schemeClr val="tx1">
              <a:lumMod val="65000"/>
              <a:lumOff val="35000"/>
            </a:schemeClr>
          </a:solidFill>
          <a:latin typeface="+mj-lt"/>
          <a:ea typeface="+mj-ea"/>
          <a:cs typeface="+mj-cs"/>
        </a:defRPr>
      </a:lvl3pPr>
      <a:lvl4pPr marL="1200120" indent="-171446" algn="l" defTabSz="342892" rtl="0" eaLnBrk="1" latinLnBrk="0" hangingPunct="1">
        <a:spcBef>
          <a:spcPts val="750"/>
        </a:spcBef>
        <a:spcAft>
          <a:spcPts val="0"/>
        </a:spcAft>
        <a:buClr>
          <a:srgbClr val="77A5B3"/>
        </a:buClr>
        <a:buSzPct val="80000"/>
        <a:buFont typeface="Wingdings 3" charset="2"/>
        <a:buChar char=""/>
        <a:defRPr sz="1050" b="0" i="0" kern="1200">
          <a:solidFill>
            <a:schemeClr val="tx1">
              <a:lumMod val="65000"/>
              <a:lumOff val="35000"/>
            </a:schemeClr>
          </a:solidFill>
          <a:latin typeface="+mj-lt"/>
          <a:ea typeface="+mj-ea"/>
          <a:cs typeface="+mj-cs"/>
        </a:defRPr>
      </a:lvl4pPr>
      <a:lvl5pPr marL="1543012" indent="-171446" algn="l" defTabSz="342892" rtl="0" eaLnBrk="1" latinLnBrk="0" hangingPunct="1">
        <a:spcBef>
          <a:spcPts val="750"/>
        </a:spcBef>
        <a:spcAft>
          <a:spcPts val="0"/>
        </a:spcAft>
        <a:buClr>
          <a:srgbClr val="77A5B3"/>
        </a:buClr>
        <a:buSzPct val="80000"/>
        <a:buFont typeface="Wingdings 3" charset="2"/>
        <a:buChar char=""/>
        <a:defRPr sz="1050" b="0" i="0" kern="1200">
          <a:solidFill>
            <a:schemeClr val="tx1">
              <a:lumMod val="65000"/>
              <a:lumOff val="35000"/>
            </a:schemeClr>
          </a:solidFill>
          <a:latin typeface="+mj-lt"/>
          <a:ea typeface="+mj-ea"/>
          <a:cs typeface="+mj-cs"/>
        </a:defRPr>
      </a:lvl5pPr>
      <a:lvl6pPr marL="1879453"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795"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686"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577"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2D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9272809"/>
      </p:ext>
    </p:extLst>
  </p:cSld>
  <p:clrMap bg1="lt1" tx1="dk1" bg2="lt2" tx2="dk2" accent1="accent1" accent2="accent2" accent3="accent3" accent4="accent4" accent5="accent5" accent6="accent6" hlink="hlink" folHlink="folHlink"/>
  <p:sldLayoutIdLst>
    <p:sldLayoutId id="2147483711" r:id="rId1"/>
  </p:sldLayoutIdLst>
  <p:hf hdr="0" dt="0"/>
  <p:txStyles>
    <p:titleStyle>
      <a:lvl1pPr algn="l" defTabSz="342892" rtl="0" eaLnBrk="1" latinLnBrk="0" hangingPunct="1">
        <a:spcBef>
          <a:spcPct val="0"/>
        </a:spcBef>
        <a:buNone/>
        <a:defRPr sz="3150" b="0" i="0" kern="1200">
          <a:solidFill>
            <a:srgbClr val="77A5B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rgbClr val="77A5B3"/>
        </a:buClr>
        <a:buSzPct val="80000"/>
        <a:buFont typeface="Wingdings 3" charset="2"/>
        <a:buChar char=""/>
        <a:defRPr sz="1500" b="0" i="0" kern="1200">
          <a:solidFill>
            <a:schemeClr val="tx1">
              <a:lumMod val="65000"/>
              <a:lumOff val="35000"/>
            </a:schemeClr>
          </a:solidFill>
          <a:latin typeface="+mj-lt"/>
          <a:ea typeface="+mj-ea"/>
          <a:cs typeface="+mj-cs"/>
        </a:defRPr>
      </a:lvl1pPr>
      <a:lvl2pPr marL="557199" indent="-214308" algn="l" defTabSz="342892" rtl="0" eaLnBrk="1" latinLnBrk="0" hangingPunct="1">
        <a:spcBef>
          <a:spcPts val="750"/>
        </a:spcBef>
        <a:spcAft>
          <a:spcPts val="0"/>
        </a:spcAft>
        <a:buClr>
          <a:srgbClr val="77A5B3"/>
        </a:buClr>
        <a:buSzPct val="80000"/>
        <a:buFont typeface="Wingdings 3" charset="2"/>
        <a:buChar char=""/>
        <a:defRPr sz="1350" b="0" i="0" kern="1200">
          <a:solidFill>
            <a:schemeClr val="tx1">
              <a:lumMod val="65000"/>
              <a:lumOff val="35000"/>
            </a:schemeClr>
          </a:solidFill>
          <a:latin typeface="+mj-lt"/>
          <a:ea typeface="+mj-ea"/>
          <a:cs typeface="+mj-cs"/>
        </a:defRPr>
      </a:lvl2pPr>
      <a:lvl3pPr marL="857228" indent="-171446" algn="l" defTabSz="342892" rtl="0" eaLnBrk="1" latinLnBrk="0" hangingPunct="1">
        <a:spcBef>
          <a:spcPts val="750"/>
        </a:spcBef>
        <a:spcAft>
          <a:spcPts val="0"/>
        </a:spcAft>
        <a:buClr>
          <a:srgbClr val="77A5B3"/>
        </a:buClr>
        <a:buSzPct val="80000"/>
        <a:buFont typeface="Wingdings 3" charset="2"/>
        <a:buChar char=""/>
        <a:defRPr sz="1200" b="0" i="0" kern="1200">
          <a:solidFill>
            <a:schemeClr val="tx1">
              <a:lumMod val="65000"/>
              <a:lumOff val="35000"/>
            </a:schemeClr>
          </a:solidFill>
          <a:latin typeface="+mj-lt"/>
          <a:ea typeface="+mj-ea"/>
          <a:cs typeface="+mj-cs"/>
        </a:defRPr>
      </a:lvl3pPr>
      <a:lvl4pPr marL="1200120" indent="-171446" algn="l" defTabSz="342892" rtl="0" eaLnBrk="1" latinLnBrk="0" hangingPunct="1">
        <a:spcBef>
          <a:spcPts val="750"/>
        </a:spcBef>
        <a:spcAft>
          <a:spcPts val="0"/>
        </a:spcAft>
        <a:buClr>
          <a:srgbClr val="77A5B3"/>
        </a:buClr>
        <a:buSzPct val="80000"/>
        <a:buFont typeface="Wingdings 3" charset="2"/>
        <a:buChar char=""/>
        <a:defRPr sz="1050" b="0" i="0" kern="1200">
          <a:solidFill>
            <a:schemeClr val="tx1">
              <a:lumMod val="65000"/>
              <a:lumOff val="35000"/>
            </a:schemeClr>
          </a:solidFill>
          <a:latin typeface="+mj-lt"/>
          <a:ea typeface="+mj-ea"/>
          <a:cs typeface="+mj-cs"/>
        </a:defRPr>
      </a:lvl4pPr>
      <a:lvl5pPr marL="1543012" indent="-171446" algn="l" defTabSz="342892" rtl="0" eaLnBrk="1" latinLnBrk="0" hangingPunct="1">
        <a:spcBef>
          <a:spcPts val="750"/>
        </a:spcBef>
        <a:spcAft>
          <a:spcPts val="0"/>
        </a:spcAft>
        <a:buClr>
          <a:srgbClr val="77A5B3"/>
        </a:buClr>
        <a:buSzPct val="80000"/>
        <a:buFont typeface="Wingdings 3" charset="2"/>
        <a:buChar char=""/>
        <a:defRPr sz="1050" b="0" i="0" kern="1200">
          <a:solidFill>
            <a:schemeClr val="tx1">
              <a:lumMod val="65000"/>
              <a:lumOff val="35000"/>
            </a:schemeClr>
          </a:solidFill>
          <a:latin typeface="+mj-lt"/>
          <a:ea typeface="+mj-ea"/>
          <a:cs typeface="+mj-cs"/>
        </a:defRPr>
      </a:lvl5pPr>
      <a:lvl6pPr marL="1879453"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795"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686"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577" indent="-171446" algn="l" defTabSz="342892"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2D050"/>
        </a:solidFill>
        <a:effectLst/>
      </p:bgPr>
    </p:bg>
    <p:spTree>
      <p:nvGrpSpPr>
        <p:cNvPr id="1" name=""/>
        <p:cNvGrpSpPr/>
        <p:nvPr/>
      </p:nvGrpSpPr>
      <p:grpSpPr>
        <a:xfrm>
          <a:off x="0" y="0"/>
          <a:ext cx="0" cy="0"/>
          <a:chOff x="0" y="0"/>
          <a:chExt cx="0" cy="0"/>
        </a:xfrm>
      </p:grpSpPr>
      <p:sp>
        <p:nvSpPr>
          <p:cNvPr id="16" name="Oval 15"/>
          <p:cNvSpPr/>
          <p:nvPr/>
        </p:nvSpPr>
        <p:spPr>
          <a:xfrm>
            <a:off x="8374204" y="2071289"/>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789863"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247063" y="2052920"/>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859864" y="3235898"/>
            <a:ext cx="1272657" cy="358735"/>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97953" y="6297762"/>
            <a:ext cx="2289249" cy="377131"/>
          </a:xfrm>
          <a:prstGeom prst="rect">
            <a:avLst/>
          </a:prstGeom>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2854309" y="2831438"/>
            <a:ext cx="6895157" cy="1186541"/>
          </a:xfrm>
          <a:prstGeom prst="rect">
            <a:avLst/>
          </a:prstGeom>
        </p:spPr>
      </p:pic>
    </p:spTree>
    <p:extLst>
      <p:ext uri="{BB962C8B-B14F-4D97-AF65-F5344CB8AC3E}">
        <p14:creationId xmlns:p14="http://schemas.microsoft.com/office/powerpoint/2010/main" val="2240083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8" r:id="rId6"/>
  </p:sldLayoutIdLst>
  <p:hf hdr="0" dt="0"/>
  <p:txStyles>
    <p:titleStyle>
      <a:lvl1pPr algn="l" defTabSz="342900" rtl="0" eaLnBrk="1" latinLnBrk="0" hangingPunct="1">
        <a:spcBef>
          <a:spcPct val="0"/>
        </a:spcBef>
        <a:buNone/>
        <a:defRPr sz="3150" b="0" i="0" kern="1200">
          <a:solidFill>
            <a:srgbClr val="516FC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516FC0"/>
        </a:buClr>
        <a:buSzPct val="80000"/>
        <a:buFont typeface="Wingdings 3" charset="2"/>
        <a:buChar char=""/>
        <a:defRPr sz="1500" b="0" i="0" kern="1200">
          <a:solidFill>
            <a:schemeClr val="tx1">
              <a:lumMod val="65000"/>
              <a:lumOff val="35000"/>
            </a:schemeClr>
          </a:solidFill>
          <a:latin typeface="+mj-lt"/>
          <a:ea typeface="+mj-ea"/>
          <a:cs typeface="+mj-cs"/>
        </a:defRPr>
      </a:lvl1pPr>
      <a:lvl2pPr marL="557213" indent="-214313" algn="l" defTabSz="342900" rtl="0" eaLnBrk="1" latinLnBrk="0" hangingPunct="1">
        <a:spcBef>
          <a:spcPts val="750"/>
        </a:spcBef>
        <a:spcAft>
          <a:spcPts val="0"/>
        </a:spcAft>
        <a:buClr>
          <a:srgbClr val="516FC0"/>
        </a:buClr>
        <a:buSzPct val="80000"/>
        <a:buFont typeface="Wingdings 3" charset="2"/>
        <a:buChar char=""/>
        <a:defRPr sz="1350" b="0" i="0" kern="1200">
          <a:solidFill>
            <a:schemeClr val="tx1">
              <a:lumMod val="65000"/>
              <a:lumOff val="35000"/>
            </a:schemeClr>
          </a:solidFill>
          <a:latin typeface="+mj-lt"/>
          <a:ea typeface="+mj-ea"/>
          <a:cs typeface="+mj-cs"/>
        </a:defRPr>
      </a:lvl2pPr>
      <a:lvl3pPr marL="857250" indent="-171450" algn="l" defTabSz="342900" rtl="0" eaLnBrk="1" latinLnBrk="0" hangingPunct="1">
        <a:spcBef>
          <a:spcPts val="750"/>
        </a:spcBef>
        <a:spcAft>
          <a:spcPts val="0"/>
        </a:spcAft>
        <a:buClr>
          <a:srgbClr val="516FC0"/>
        </a:buClr>
        <a:buSzPct val="80000"/>
        <a:buFont typeface="Wingdings 3" charset="2"/>
        <a:buChar char=""/>
        <a:defRPr sz="1200" b="0" i="0" kern="1200">
          <a:solidFill>
            <a:schemeClr val="tx1">
              <a:lumMod val="65000"/>
              <a:lumOff val="35000"/>
            </a:schemeClr>
          </a:solidFill>
          <a:latin typeface="+mj-lt"/>
          <a:ea typeface="+mj-ea"/>
          <a:cs typeface="+mj-cs"/>
        </a:defRPr>
      </a:lvl3pPr>
      <a:lvl4pPr marL="1200150" indent="-171450" algn="l" defTabSz="342900" rtl="0" eaLnBrk="1" latinLnBrk="0" hangingPunct="1">
        <a:spcBef>
          <a:spcPts val="750"/>
        </a:spcBef>
        <a:spcAft>
          <a:spcPts val="0"/>
        </a:spcAft>
        <a:buClr>
          <a:srgbClr val="516FC0"/>
        </a:buClr>
        <a:buSzPct val="80000"/>
        <a:buFont typeface="Wingdings 3" charset="2"/>
        <a:buChar char=""/>
        <a:defRPr sz="1050" b="0" i="0" kern="1200">
          <a:solidFill>
            <a:schemeClr val="tx1">
              <a:lumMod val="65000"/>
              <a:lumOff val="35000"/>
            </a:schemeClr>
          </a:solidFill>
          <a:latin typeface="+mj-lt"/>
          <a:ea typeface="+mj-ea"/>
          <a:cs typeface="+mj-cs"/>
        </a:defRPr>
      </a:lvl4pPr>
      <a:lvl5pPr marL="1543050" indent="-171450" algn="l" defTabSz="342900" rtl="0" eaLnBrk="1" latinLnBrk="0" hangingPunct="1">
        <a:spcBef>
          <a:spcPts val="750"/>
        </a:spcBef>
        <a:spcAft>
          <a:spcPts val="0"/>
        </a:spcAft>
        <a:buClr>
          <a:srgbClr val="516FC0"/>
        </a:buClr>
        <a:buSzPct val="80000"/>
        <a:buFont typeface="Wingdings 3" charset="2"/>
        <a:buChar char=""/>
        <a:defRPr sz="1050" b="0" i="0" kern="1200">
          <a:solidFill>
            <a:schemeClr val="tx1">
              <a:lumMod val="65000"/>
              <a:lumOff val="35000"/>
            </a:schemeClr>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 y="893"/>
            <a:ext cx="12185778" cy="6856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 y="2395995"/>
            <a:ext cx="12185803" cy="20660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783" y="2967349"/>
            <a:ext cx="3809016" cy="923305"/>
          </a:xfrm>
          <a:prstGeom prst="rect">
            <a:avLst/>
          </a:prstGeom>
        </p:spPr>
      </p:pic>
      <p:sp>
        <p:nvSpPr>
          <p:cNvPr id="10" name="TextBox 9"/>
          <p:cNvSpPr txBox="1"/>
          <p:nvPr/>
        </p:nvSpPr>
        <p:spPr>
          <a:xfrm>
            <a:off x="6771684" y="2690529"/>
            <a:ext cx="4836924" cy="1476558"/>
          </a:xfrm>
          <a:prstGeom prst="rect">
            <a:avLst/>
          </a:prstGeom>
          <a:noFill/>
        </p:spPr>
        <p:txBody>
          <a:bodyPr wrap="none" rtlCol="0">
            <a:spAutoFit/>
          </a:bodyPr>
          <a:lstStyle/>
          <a:p>
            <a:r>
              <a:rPr lang="en-US" sz="2999" dirty="0">
                <a:solidFill>
                  <a:schemeClr val="bg1"/>
                </a:solidFill>
                <a:latin typeface="Helvetica Neue Thin"/>
                <a:ea typeface="Source Sans Pro" panose="020B0503030403020204" pitchFamily="34" charset="0"/>
                <a:cs typeface="Helvetica Neue Thin"/>
              </a:rPr>
              <a:t>An Easy to Use </a:t>
            </a:r>
          </a:p>
          <a:p>
            <a:r>
              <a:rPr lang="en-US" sz="2999" dirty="0">
                <a:solidFill>
                  <a:schemeClr val="bg1"/>
                </a:solidFill>
                <a:latin typeface="Helvetica Neue Thin"/>
                <a:ea typeface="Source Sans Pro" panose="020B0503030403020204" pitchFamily="34" charset="0"/>
                <a:cs typeface="Helvetica Neue Thin"/>
              </a:rPr>
              <a:t>End to End Platform for </a:t>
            </a:r>
          </a:p>
          <a:p>
            <a:r>
              <a:rPr lang="en-US" sz="2999" dirty="0">
                <a:solidFill>
                  <a:srgbClr val="9CD252"/>
                </a:solidFill>
                <a:latin typeface="Helvetica Neue Thin"/>
                <a:ea typeface="Source Sans Pro" panose="020B0503030403020204" pitchFamily="34" charset="0"/>
                <a:cs typeface="Helvetica Neue Thin"/>
              </a:rPr>
              <a:t>Simple</a:t>
            </a:r>
            <a:r>
              <a:rPr lang="en-US" sz="2999" dirty="0">
                <a:solidFill>
                  <a:schemeClr val="bg1"/>
                </a:solidFill>
                <a:latin typeface="Helvetica Neue Thin"/>
                <a:ea typeface="Source Sans Pro" panose="020B0503030403020204" pitchFamily="34" charset="0"/>
                <a:cs typeface="Helvetica Neue Thin"/>
              </a:rPr>
              <a:t> Corporate Meetings</a:t>
            </a:r>
          </a:p>
        </p:txBody>
      </p:sp>
    </p:spTree>
    <p:extLst>
      <p:ext uri="{BB962C8B-B14F-4D97-AF65-F5344CB8AC3E}">
        <p14:creationId xmlns:p14="http://schemas.microsoft.com/office/powerpoint/2010/main" val="35743707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13333" r="1112" b="8687"/>
          <a:stretch/>
        </p:blipFill>
        <p:spPr>
          <a:xfrm rot="20700000">
            <a:off x="3219648" y="1752255"/>
            <a:ext cx="6590723" cy="5197180"/>
          </a:xfrm>
          <a:prstGeom prst="rect">
            <a:avLst/>
          </a:prstGeom>
          <a:effectLst>
            <a:outerShdw blurRad="50800" dist="38100" dir="16200000" rotWithShape="0">
              <a:prstClr val="black">
                <a:alpha val="25000"/>
              </a:prstClr>
            </a:outerShdw>
          </a:effectLst>
        </p:spPr>
      </p:pic>
      <p:pic>
        <p:nvPicPr>
          <p:cNvPr id="12" name="Picture 11" descr="bg_g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840" y="893"/>
            <a:ext cx="10823980" cy="2085815"/>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latin typeface="Helvetica Neue Thin"/>
              <a:cs typeface="Helvetica Neue Thin"/>
            </a:endParaRPr>
          </a:p>
        </p:txBody>
      </p:sp>
      <p:sp>
        <p:nvSpPr>
          <p:cNvPr id="10" name="TextBox 9"/>
          <p:cNvSpPr txBox="1"/>
          <p:nvPr/>
        </p:nvSpPr>
        <p:spPr>
          <a:xfrm>
            <a:off x="2420082" y="784669"/>
            <a:ext cx="7665561" cy="1107739"/>
          </a:xfrm>
          <a:prstGeom prst="rect">
            <a:avLst/>
          </a:prstGeom>
          <a:noFill/>
        </p:spPr>
        <p:txBody>
          <a:bodyPr wrap="none" rtlCol="0">
            <a:spAutoFit/>
          </a:bodyPr>
          <a:lstStyle/>
          <a:p>
            <a:pPr algn="ctr"/>
            <a:r>
              <a:rPr lang="en-US" sz="3599" dirty="0">
                <a:solidFill>
                  <a:srgbClr val="FFFFFF"/>
                </a:solidFill>
                <a:latin typeface="Helvetica Neue Thin"/>
                <a:ea typeface="Source Sans Pro" panose="020B0503030403020204" pitchFamily="34" charset="0"/>
                <a:cs typeface="Helvetica Neue Thin"/>
              </a:rPr>
              <a:t>Who Owns This Category of Spend?</a:t>
            </a:r>
          </a:p>
          <a:p>
            <a:pPr algn="ctr"/>
            <a:r>
              <a:rPr lang="en-US" sz="2999" dirty="0">
                <a:latin typeface="Helvetica Neue Thin"/>
                <a:ea typeface="Source Sans Pro" panose="020B0503030403020204" pitchFamily="34" charset="0"/>
                <a:cs typeface="Helvetica Neue Thin"/>
              </a:rPr>
              <a:t>Decentralized &amp; Hybrid Models</a:t>
            </a:r>
            <a:endParaRPr lang="en-IN" sz="2999" dirty="0">
              <a:latin typeface="Helvetica Neue Thin"/>
              <a:ea typeface="Source Sans Pro" panose="020B0503030403020204" pitchFamily="34" charset="0"/>
              <a:cs typeface="Helvetica Neue Thin"/>
            </a:endParaRPr>
          </a:p>
        </p:txBody>
      </p:sp>
      <p:sp>
        <p:nvSpPr>
          <p:cNvPr id="18" name="TextBox 17"/>
          <p:cNvSpPr txBox="1"/>
          <p:nvPr/>
        </p:nvSpPr>
        <p:spPr>
          <a:xfrm>
            <a:off x="1863969" y="2839146"/>
            <a:ext cx="2790094" cy="1199944"/>
          </a:xfrm>
          <a:prstGeom prst="rect">
            <a:avLst/>
          </a:prstGeom>
          <a:noFill/>
        </p:spPr>
        <p:txBody>
          <a:bodyPr wrap="square" rtlCol="0">
            <a:spAutoFit/>
          </a:bodyPr>
          <a:lstStyle/>
          <a:p>
            <a:r>
              <a:rPr lang="en-US" sz="2399" dirty="0">
                <a:latin typeface="Helvetica Neue Thin"/>
                <a:ea typeface="Source Sans Pro" panose="020B0503030403020204" pitchFamily="34" charset="0"/>
                <a:cs typeface="Helvetica Neue Thin"/>
              </a:rPr>
              <a:t>Travel Arrangers </a:t>
            </a:r>
          </a:p>
          <a:p>
            <a:r>
              <a:rPr lang="en-US" sz="2399" dirty="0">
                <a:latin typeface="Helvetica Neue Thin"/>
                <a:ea typeface="Source Sans Pro" panose="020B0503030403020204" pitchFamily="34" charset="0"/>
                <a:cs typeface="Helvetica Neue Thin"/>
              </a:rPr>
              <a:t>&amp; Occasional Planners</a:t>
            </a:r>
          </a:p>
        </p:txBody>
      </p:sp>
      <p:sp>
        <p:nvSpPr>
          <p:cNvPr id="19" name="TextBox 18"/>
          <p:cNvSpPr txBox="1"/>
          <p:nvPr/>
        </p:nvSpPr>
        <p:spPr>
          <a:xfrm>
            <a:off x="9158187" y="2722467"/>
            <a:ext cx="4423708" cy="461545"/>
          </a:xfrm>
          <a:prstGeom prst="rect">
            <a:avLst/>
          </a:prstGeom>
          <a:noFill/>
        </p:spPr>
        <p:txBody>
          <a:bodyPr wrap="square" rtlCol="0">
            <a:spAutoFit/>
          </a:bodyPr>
          <a:lstStyle/>
          <a:p>
            <a:r>
              <a:rPr lang="en-US" sz="2399" dirty="0">
                <a:latin typeface="Helvetica Neue Thin"/>
                <a:ea typeface="Source Sans Pro" panose="020B0503030403020204" pitchFamily="34" charset="0"/>
                <a:cs typeface="Helvetica Neue Thin"/>
              </a:rPr>
              <a:t>     Travel Managers</a:t>
            </a:r>
          </a:p>
        </p:txBody>
      </p:sp>
      <p:sp>
        <p:nvSpPr>
          <p:cNvPr id="20" name="TextBox 19"/>
          <p:cNvSpPr txBox="1"/>
          <p:nvPr/>
        </p:nvSpPr>
        <p:spPr>
          <a:xfrm>
            <a:off x="1652954" y="5027869"/>
            <a:ext cx="1852246" cy="461545"/>
          </a:xfrm>
          <a:prstGeom prst="rect">
            <a:avLst/>
          </a:prstGeom>
          <a:noFill/>
        </p:spPr>
        <p:txBody>
          <a:bodyPr wrap="square" rtlCol="0">
            <a:spAutoFit/>
          </a:bodyPr>
          <a:lstStyle/>
          <a:p>
            <a:r>
              <a:rPr lang="en-US" sz="2399" dirty="0">
                <a:latin typeface="Helvetica Neue Thin"/>
                <a:ea typeface="Source Sans Pro" panose="020B0503030403020204" pitchFamily="34" charset="0"/>
                <a:cs typeface="Helvetica Neue Thin"/>
              </a:rPr>
              <a:t>Agencies</a:t>
            </a:r>
          </a:p>
        </p:txBody>
      </p:sp>
      <p:sp>
        <p:nvSpPr>
          <p:cNvPr id="21" name="TextBox 20"/>
          <p:cNvSpPr txBox="1"/>
          <p:nvPr/>
        </p:nvSpPr>
        <p:spPr>
          <a:xfrm>
            <a:off x="8791453" y="4579116"/>
            <a:ext cx="3158391" cy="461545"/>
          </a:xfrm>
          <a:prstGeom prst="rect">
            <a:avLst/>
          </a:prstGeom>
          <a:noFill/>
        </p:spPr>
        <p:txBody>
          <a:bodyPr wrap="square" rtlCol="0">
            <a:spAutoFit/>
          </a:bodyPr>
          <a:lstStyle/>
          <a:p>
            <a:r>
              <a:rPr lang="en-US" sz="2399" dirty="0">
                <a:latin typeface="Helvetica Neue Thin"/>
                <a:ea typeface="Source Sans Pro" panose="020B0503030403020204" pitchFamily="34" charset="0"/>
                <a:cs typeface="Helvetica Neue Thin"/>
              </a:rPr>
              <a:t>Director of Meetings</a:t>
            </a:r>
          </a:p>
        </p:txBody>
      </p:sp>
      <p:pic>
        <p:nvPicPr>
          <p:cNvPr id="14" name="Picture 13" descr="A picture containing thing&#10;&#10;Description generated with very high confidence"/>
          <p:cNvPicPr>
            <a:picLocks noChangeAspect="1"/>
          </p:cNvPicPr>
          <p:nvPr/>
        </p:nvPicPr>
        <p:blipFill>
          <a:blip r:embed="rId4"/>
          <a:stretch>
            <a:fillRect/>
          </a:stretch>
        </p:blipFill>
        <p:spPr>
          <a:xfrm>
            <a:off x="8518968" y="5879939"/>
            <a:ext cx="4698413" cy="839165"/>
          </a:xfrm>
          <a:prstGeom prst="rect">
            <a:avLst/>
          </a:prstGeom>
        </p:spPr>
      </p:pic>
    </p:spTree>
    <p:extLst>
      <p:ext uri="{BB962C8B-B14F-4D97-AF65-F5344CB8AC3E}">
        <p14:creationId xmlns:p14="http://schemas.microsoft.com/office/powerpoint/2010/main" val="935050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bg_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981" y="893"/>
            <a:ext cx="8490431" cy="6856214"/>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b="1" i="1">
              <a:latin typeface="Helvetica Neue Thin"/>
              <a:cs typeface="Helvetica Neue Thin"/>
            </a:endParaRPr>
          </a:p>
        </p:txBody>
      </p:sp>
      <p:sp>
        <p:nvSpPr>
          <p:cNvPr id="10" name="TextBox 9"/>
          <p:cNvSpPr txBox="1"/>
          <p:nvPr/>
        </p:nvSpPr>
        <p:spPr>
          <a:xfrm>
            <a:off x="3424914" y="730361"/>
            <a:ext cx="5664949" cy="646203"/>
          </a:xfrm>
          <a:prstGeom prst="rect">
            <a:avLst/>
          </a:prstGeom>
          <a:noFill/>
        </p:spPr>
        <p:txBody>
          <a:bodyPr wrap="none" rtlCol="0">
            <a:spAutoFit/>
          </a:bodyPr>
          <a:lstStyle/>
          <a:p>
            <a:pPr algn="ctr"/>
            <a:r>
              <a:rPr lang="en-US" sz="3599" b="1" dirty="0">
                <a:solidFill>
                  <a:schemeClr val="bg1"/>
                </a:solidFill>
                <a:latin typeface="Helvetica Neue Thin"/>
                <a:ea typeface="Source Sans Pro" panose="020B0503030403020204" pitchFamily="34" charset="0"/>
                <a:cs typeface="Helvetica Neue Thin"/>
              </a:rPr>
              <a:t>   It’s Your Hotel Program</a:t>
            </a:r>
            <a:endParaRPr lang="en-IN" sz="3599" b="1" dirty="0">
              <a:solidFill>
                <a:schemeClr val="bg1"/>
              </a:solidFill>
              <a:latin typeface="Helvetica Neue Thin"/>
              <a:ea typeface="Source Sans Pro" panose="020B0503030403020204" pitchFamily="34" charset="0"/>
              <a:cs typeface="Helvetica Neue Thin"/>
            </a:endParaRPr>
          </a:p>
        </p:txBody>
      </p:sp>
      <p:sp>
        <p:nvSpPr>
          <p:cNvPr id="32" name="TextBox 31"/>
          <p:cNvSpPr txBox="1"/>
          <p:nvPr/>
        </p:nvSpPr>
        <p:spPr>
          <a:xfrm>
            <a:off x="11123489" y="6580182"/>
            <a:ext cx="1288799" cy="276927"/>
          </a:xfrm>
          <a:prstGeom prst="rect">
            <a:avLst/>
          </a:prstGeom>
          <a:noFill/>
        </p:spPr>
        <p:txBody>
          <a:bodyPr wrap="none" rtlCol="0">
            <a:spAutoFit/>
          </a:bodyPr>
          <a:lstStyle/>
          <a:p>
            <a:r>
              <a:rPr lang="en-IN" sz="1200" b="1" i="1" dirty="0">
                <a:solidFill>
                  <a:srgbClr val="2C2C2E"/>
                </a:solidFill>
                <a:latin typeface="Helvetica Neue Thin"/>
                <a:ea typeface="Source Sans Pro" panose="020B0503030403020204" pitchFamily="34" charset="0"/>
                <a:cs typeface="Helvetica Neue Thin"/>
              </a:rPr>
              <a:t>GROUPIZE I 10</a:t>
            </a:r>
          </a:p>
        </p:txBody>
      </p:sp>
      <p:sp>
        <p:nvSpPr>
          <p:cNvPr id="2" name="TextBox 1"/>
          <p:cNvSpPr txBox="1"/>
          <p:nvPr/>
        </p:nvSpPr>
        <p:spPr>
          <a:xfrm>
            <a:off x="3829363" y="2196287"/>
            <a:ext cx="6891090" cy="3169073"/>
          </a:xfrm>
          <a:prstGeom prst="rect">
            <a:avLst/>
          </a:prstGeom>
          <a:noFill/>
        </p:spPr>
        <p:txBody>
          <a:bodyPr wrap="square" rtlCol="0">
            <a:spAutoFit/>
          </a:bodyPr>
          <a:lstStyle/>
          <a:p>
            <a:pPr marL="342797" indent="-342797">
              <a:buClr>
                <a:srgbClr val="9CD252"/>
              </a:buClr>
              <a:buSzPct val="150000"/>
              <a:buFont typeface="Arial" panose="020B0604020202020204" pitchFamily="34" charset="0"/>
              <a:buChar char="•"/>
            </a:pPr>
            <a:r>
              <a:rPr lang="en-US" sz="2399" b="1" dirty="0">
                <a:latin typeface="Helvetica Neue Thin"/>
                <a:ea typeface="Source Sans Pro" panose="020B0503030403020204" pitchFamily="34" charset="0"/>
                <a:cs typeface="Helvetica Neue Thin"/>
              </a:rPr>
              <a:t>Curated out of </a:t>
            </a:r>
            <a:r>
              <a:rPr lang="en-US" sz="3199" b="1" dirty="0">
                <a:solidFill>
                  <a:srgbClr val="FFFFFF"/>
                </a:solidFill>
                <a:latin typeface="Helvetica Neue Thin"/>
                <a:ea typeface="Source Sans Pro" panose="020B0503030403020204" pitchFamily="34" charset="0"/>
                <a:cs typeface="Helvetica Neue Thin"/>
              </a:rPr>
              <a:t>298,000</a:t>
            </a:r>
            <a:r>
              <a:rPr lang="en-US" sz="2399" b="1" dirty="0">
                <a:latin typeface="Helvetica Neue Thin"/>
                <a:ea typeface="Source Sans Pro" panose="020B0503030403020204" pitchFamily="34" charset="0"/>
                <a:cs typeface="Helvetica Neue Thin"/>
              </a:rPr>
              <a:t> </a:t>
            </a:r>
            <a:r>
              <a:rPr lang="en-US" sz="2399" b="1" dirty="0">
                <a:solidFill>
                  <a:srgbClr val="FFFFFF"/>
                </a:solidFill>
                <a:latin typeface="Helvetica Neue Thin"/>
                <a:ea typeface="Source Sans Pro" panose="020B0503030403020204" pitchFamily="34" charset="0"/>
                <a:cs typeface="Helvetica Neue Thin"/>
              </a:rPr>
              <a:t>Hotels worldwide</a:t>
            </a:r>
          </a:p>
          <a:p>
            <a:pPr>
              <a:buClr>
                <a:srgbClr val="9CD252"/>
              </a:buClr>
              <a:buSzPct val="150000"/>
            </a:pPr>
            <a:endParaRPr lang="en-US" sz="2399" b="1" dirty="0">
              <a:latin typeface="Helvetica Neue Thin"/>
              <a:ea typeface="Source Sans Pro" panose="020B0503030403020204" pitchFamily="34" charset="0"/>
              <a:cs typeface="Helvetica Neue Thin"/>
            </a:endParaRPr>
          </a:p>
          <a:p>
            <a:pPr marL="342797" indent="-342797">
              <a:buClr>
                <a:srgbClr val="9CD252"/>
              </a:buClr>
              <a:buSzPct val="150000"/>
              <a:buFont typeface="Arial" panose="020B0604020202020204" pitchFamily="34" charset="0"/>
              <a:buChar char="•"/>
            </a:pPr>
            <a:r>
              <a:rPr lang="en-US" sz="2399" b="1" dirty="0">
                <a:solidFill>
                  <a:srgbClr val="FFFFFF"/>
                </a:solidFill>
                <a:latin typeface="Helvetica Neue Thin"/>
                <a:ea typeface="Source Sans Pro" panose="020B0503030403020204" pitchFamily="34" charset="0"/>
                <a:cs typeface="Helvetica Neue Thin"/>
              </a:rPr>
              <a:t>Preferred</a:t>
            </a:r>
            <a:r>
              <a:rPr lang="en-US" sz="2399" b="1" dirty="0">
                <a:latin typeface="Helvetica Neue Thin"/>
                <a:ea typeface="Source Sans Pro" panose="020B0503030403020204" pitchFamily="34" charset="0"/>
                <a:cs typeface="Helvetica Neue Thin"/>
              </a:rPr>
              <a:t> Hotels &amp; </a:t>
            </a:r>
            <a:r>
              <a:rPr lang="en-US" sz="2399" b="1" dirty="0">
                <a:solidFill>
                  <a:srgbClr val="FFFFFF"/>
                </a:solidFill>
                <a:latin typeface="Helvetica Neue Thin"/>
                <a:ea typeface="Source Sans Pro" panose="020B0503030403020204" pitchFamily="34" charset="0"/>
                <a:cs typeface="Helvetica Neue Thin"/>
              </a:rPr>
              <a:t>Negotiated Transient Rates</a:t>
            </a:r>
          </a:p>
          <a:p>
            <a:pPr marL="342797" indent="-342797">
              <a:buClr>
                <a:srgbClr val="9CD252"/>
              </a:buClr>
              <a:buSzPct val="150000"/>
              <a:buFont typeface="Arial" panose="020B0604020202020204" pitchFamily="34" charset="0"/>
              <a:buChar char="•"/>
            </a:pPr>
            <a:endParaRPr lang="en-US" sz="2399" b="1" dirty="0">
              <a:latin typeface="Helvetica Neue Thin"/>
              <a:ea typeface="Source Sans Pro" panose="020B0503030403020204" pitchFamily="34" charset="0"/>
              <a:cs typeface="Helvetica Neue Thin"/>
            </a:endParaRPr>
          </a:p>
          <a:p>
            <a:pPr marL="342797" indent="-342797">
              <a:buClr>
                <a:srgbClr val="9CD252"/>
              </a:buClr>
              <a:buSzPct val="150000"/>
              <a:buFont typeface="Arial" panose="020B0604020202020204" pitchFamily="34" charset="0"/>
              <a:buChar char="•"/>
            </a:pPr>
            <a:r>
              <a:rPr lang="en-US" sz="2399" b="1" dirty="0">
                <a:latin typeface="Helvetica Neue Thin"/>
                <a:ea typeface="Source Sans Pro" panose="020B0503030403020204" pitchFamily="34" charset="0"/>
                <a:cs typeface="Helvetica Neue Thin"/>
              </a:rPr>
              <a:t>Simple Meetings </a:t>
            </a:r>
            <a:r>
              <a:rPr lang="en-US" sz="2399" b="1" dirty="0">
                <a:solidFill>
                  <a:srgbClr val="FFFFFF"/>
                </a:solidFill>
                <a:latin typeface="Helvetica Neue Thin"/>
                <a:ea typeface="Source Sans Pro" panose="020B0503030403020204" pitchFamily="34" charset="0"/>
                <a:cs typeface="Helvetica Neue Thin"/>
              </a:rPr>
              <a:t>Hotel Addendum</a:t>
            </a:r>
          </a:p>
          <a:p>
            <a:pPr marL="342797" indent="-342797">
              <a:buClr>
                <a:srgbClr val="9CD252"/>
              </a:buClr>
              <a:buSzPct val="150000"/>
              <a:buFont typeface="Arial" panose="020B0604020202020204" pitchFamily="34" charset="0"/>
              <a:buChar char="•"/>
            </a:pPr>
            <a:endParaRPr lang="en-US" sz="2399" b="1" dirty="0">
              <a:latin typeface="Helvetica Neue Thin"/>
              <a:ea typeface="Source Sans Pro" panose="020B0503030403020204" pitchFamily="34" charset="0"/>
              <a:cs typeface="Helvetica Neue Thin"/>
            </a:endParaRPr>
          </a:p>
          <a:p>
            <a:pPr marL="342797" indent="-342797">
              <a:buClr>
                <a:srgbClr val="9CD252"/>
              </a:buClr>
              <a:buSzPct val="150000"/>
              <a:buFont typeface="Arial" panose="020B0604020202020204" pitchFamily="34" charset="0"/>
              <a:buChar char="•"/>
            </a:pPr>
            <a:r>
              <a:rPr lang="en-US" sz="2399" b="1" dirty="0">
                <a:latin typeface="Helvetica Neue Thin"/>
                <a:ea typeface="Source Sans Pro" panose="020B0503030403020204" pitchFamily="34" charset="0"/>
                <a:cs typeface="Helvetica Neue Thin"/>
              </a:rPr>
              <a:t>Corporation or TMC  Chain Contacts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453" y="2367582"/>
            <a:ext cx="1844461" cy="1781936"/>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thing&#10;&#10;Description generated with very high confidence"/>
          <p:cNvPicPr>
            <a:picLocks noChangeAspect="1"/>
          </p:cNvPicPr>
          <p:nvPr/>
        </p:nvPicPr>
        <p:blipFill>
          <a:blip r:embed="rId4"/>
          <a:stretch>
            <a:fillRect/>
          </a:stretch>
        </p:blipFill>
        <p:spPr>
          <a:xfrm>
            <a:off x="0" y="893"/>
            <a:ext cx="4698413" cy="952381"/>
          </a:xfrm>
          <a:prstGeom prst="rect">
            <a:avLst/>
          </a:prstGeom>
        </p:spPr>
      </p:pic>
    </p:spTree>
    <p:extLst>
      <p:ext uri="{BB962C8B-B14F-4D97-AF65-F5344CB8AC3E}">
        <p14:creationId xmlns:p14="http://schemas.microsoft.com/office/powerpoint/2010/main" val="257000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descr="bg_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775" y="895"/>
            <a:ext cx="5302639" cy="6856213"/>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latin typeface="Helvetica Neue Thin"/>
              <a:cs typeface="Helvetica Neue Thin"/>
            </a:endParaRPr>
          </a:p>
        </p:txBody>
      </p:sp>
      <p:sp>
        <p:nvSpPr>
          <p:cNvPr id="5" name="TextBox 4"/>
          <p:cNvSpPr txBox="1"/>
          <p:nvPr/>
        </p:nvSpPr>
        <p:spPr>
          <a:xfrm>
            <a:off x="484588" y="1037740"/>
            <a:ext cx="6196187" cy="953859"/>
          </a:xfrm>
          <a:prstGeom prst="rect">
            <a:avLst/>
          </a:prstGeom>
          <a:noFill/>
        </p:spPr>
        <p:txBody>
          <a:bodyPr wrap="square" rtlCol="0">
            <a:spAutoFit/>
          </a:bodyPr>
          <a:lstStyle/>
          <a:p>
            <a:pPr algn="ctr"/>
            <a:r>
              <a:rPr lang="en-IN" sz="2799" dirty="0">
                <a:latin typeface="Helvetica Neue Thin"/>
                <a:ea typeface="Source Sans Pro" panose="020B0503030403020204" pitchFamily="34" charset="0"/>
                <a:cs typeface="Helvetica Neue Thin"/>
              </a:rPr>
              <a:t>Easy to Use &amp; </a:t>
            </a:r>
          </a:p>
          <a:p>
            <a:pPr algn="ctr"/>
            <a:r>
              <a:rPr lang="en-IN" sz="2799" dirty="0">
                <a:latin typeface="Helvetica Neue Thin"/>
                <a:ea typeface="Source Sans Pro" panose="020B0503030403020204" pitchFamily="34" charset="0"/>
                <a:cs typeface="Helvetica Neue Thin"/>
              </a:rPr>
              <a:t>End to End Platform</a:t>
            </a:r>
          </a:p>
        </p:txBody>
      </p:sp>
      <p:sp>
        <p:nvSpPr>
          <p:cNvPr id="11" name="TextBox 10"/>
          <p:cNvSpPr txBox="1"/>
          <p:nvPr/>
        </p:nvSpPr>
        <p:spPr>
          <a:xfrm>
            <a:off x="8518022" y="1486898"/>
            <a:ext cx="2482725" cy="522956"/>
          </a:xfrm>
          <a:prstGeom prst="rect">
            <a:avLst/>
          </a:prstGeom>
          <a:noFill/>
        </p:spPr>
        <p:txBody>
          <a:bodyPr wrap="none" rtlCol="0">
            <a:spAutoFit/>
          </a:bodyPr>
          <a:lstStyle/>
          <a:p>
            <a:r>
              <a:rPr lang="en-IN" sz="2799" dirty="0">
                <a:solidFill>
                  <a:srgbClr val="FFFFFF"/>
                </a:solidFill>
                <a:latin typeface="Helvetica Neue Thin"/>
                <a:ea typeface="Source Sans Pro" panose="020B0503030403020204" pitchFamily="34" charset="0"/>
                <a:cs typeface="Helvetica Neue Thin"/>
              </a:rPr>
              <a:t>Simple Pricing</a:t>
            </a:r>
          </a:p>
        </p:txBody>
      </p:sp>
      <p:graphicFrame>
        <p:nvGraphicFramePr>
          <p:cNvPr id="7" name="Table 6"/>
          <p:cNvGraphicFramePr>
            <a:graphicFrameLocks noGrp="1"/>
          </p:cNvGraphicFramePr>
          <p:nvPr>
            <p:extLst>
              <p:ext uri="{D42A27DB-BD31-4B8C-83A1-F6EECF244321}">
                <p14:modId xmlns:p14="http://schemas.microsoft.com/office/powerpoint/2010/main" val="1530581519"/>
              </p:ext>
            </p:extLst>
          </p:nvPr>
        </p:nvGraphicFramePr>
        <p:xfrm>
          <a:off x="1435894" y="2169684"/>
          <a:ext cx="4392108" cy="4063386"/>
        </p:xfrm>
        <a:graphic>
          <a:graphicData uri="http://schemas.openxmlformats.org/drawingml/2006/table">
            <a:tbl>
              <a:tblPr firstRow="1" bandRow="1">
                <a:tableStyleId>{5C22544A-7EE6-4342-B048-85BDC9FD1C3A}</a:tableStyleId>
              </a:tblPr>
              <a:tblGrid>
                <a:gridCol w="4392108">
                  <a:extLst>
                    <a:ext uri="{9D8B030D-6E8A-4147-A177-3AD203B41FA5}">
                      <a16:colId xmlns:a16="http://schemas.microsoft.com/office/drawing/2014/main" val="1643351925"/>
                    </a:ext>
                  </a:extLst>
                </a:gridCol>
              </a:tblGrid>
              <a:tr h="372162">
                <a:tc>
                  <a:txBody>
                    <a:bodyPr/>
                    <a:lstStyle/>
                    <a:p>
                      <a:pPr algn="ctr"/>
                      <a:r>
                        <a:rPr lang="en-IN" sz="2000" b="0" dirty="0">
                          <a:solidFill>
                            <a:schemeClr val="tx1"/>
                          </a:solidFill>
                        </a:rPr>
                        <a:t>Rules &amp; Portals</a:t>
                      </a:r>
                    </a:p>
                  </a:txBody>
                  <a:tcPr marL="91416" marR="91416" marT="45708" marB="45708">
                    <a:solidFill>
                      <a:schemeClr val="bg1">
                        <a:lumMod val="95000"/>
                      </a:schemeClr>
                    </a:solidFill>
                  </a:tcPr>
                </a:tc>
                <a:extLst>
                  <a:ext uri="{0D108BD9-81ED-4DB2-BD59-A6C34878D82A}">
                    <a16:rowId xmlns:a16="http://schemas.microsoft.com/office/drawing/2014/main" val="2966681946"/>
                  </a:ext>
                </a:extLst>
              </a:tr>
              <a:tr h="644937">
                <a:tc>
                  <a:txBody>
                    <a:bodyPr/>
                    <a:lstStyle/>
                    <a:p>
                      <a:pPr algn="ctr"/>
                      <a:r>
                        <a:rPr lang="en-IN" sz="2000" b="0" dirty="0">
                          <a:solidFill>
                            <a:schemeClr val="tx1"/>
                          </a:solidFill>
                        </a:rPr>
                        <a:t>1-9 Room Booking Engine</a:t>
                      </a:r>
                    </a:p>
                  </a:txBody>
                  <a:tcPr marL="91416" marR="91416" marT="45708" marB="45708">
                    <a:solidFill>
                      <a:schemeClr val="bg1">
                        <a:lumMod val="95000"/>
                      </a:schemeClr>
                    </a:solidFill>
                  </a:tcPr>
                </a:tc>
                <a:extLst>
                  <a:ext uri="{0D108BD9-81ED-4DB2-BD59-A6C34878D82A}">
                    <a16:rowId xmlns:a16="http://schemas.microsoft.com/office/drawing/2014/main" val="168538556"/>
                  </a:ext>
                </a:extLst>
              </a:tr>
              <a:tr h="364519">
                <a:tc>
                  <a:txBody>
                    <a:bodyPr/>
                    <a:lstStyle/>
                    <a:p>
                      <a:pPr algn="ctr"/>
                      <a:r>
                        <a:rPr lang="en-IN" sz="2000" b="0" dirty="0">
                          <a:solidFill>
                            <a:schemeClr val="tx1"/>
                          </a:solidFill>
                        </a:rPr>
                        <a:t>Meeting Sourcing</a:t>
                      </a:r>
                    </a:p>
                  </a:txBody>
                  <a:tcPr marL="91416" marR="91416" marT="45708" marB="45708">
                    <a:solidFill>
                      <a:schemeClr val="bg1">
                        <a:lumMod val="95000"/>
                      </a:schemeClr>
                    </a:solidFill>
                  </a:tcPr>
                </a:tc>
                <a:extLst>
                  <a:ext uri="{0D108BD9-81ED-4DB2-BD59-A6C34878D82A}">
                    <a16:rowId xmlns:a16="http://schemas.microsoft.com/office/drawing/2014/main" val="1455025162"/>
                  </a:ext>
                </a:extLst>
              </a:tr>
              <a:tr h="364519">
                <a:tc>
                  <a:txBody>
                    <a:bodyPr/>
                    <a:lstStyle/>
                    <a:p>
                      <a:pPr algn="ctr"/>
                      <a:r>
                        <a:rPr lang="en-IN" sz="2000" b="0" dirty="0">
                          <a:solidFill>
                            <a:schemeClr val="tx1"/>
                          </a:solidFill>
                        </a:rPr>
                        <a:t>Registration</a:t>
                      </a:r>
                    </a:p>
                  </a:txBody>
                  <a:tcPr marL="91416" marR="91416" marT="45708" marB="45708">
                    <a:solidFill>
                      <a:schemeClr val="bg1">
                        <a:lumMod val="95000"/>
                      </a:schemeClr>
                    </a:solidFill>
                  </a:tcPr>
                </a:tc>
                <a:extLst>
                  <a:ext uri="{0D108BD9-81ED-4DB2-BD59-A6C34878D82A}">
                    <a16:rowId xmlns:a16="http://schemas.microsoft.com/office/drawing/2014/main" val="4219487171"/>
                  </a:ext>
                </a:extLst>
              </a:tr>
              <a:tr h="644937">
                <a:tc>
                  <a:txBody>
                    <a:bodyPr/>
                    <a:lstStyle/>
                    <a:p>
                      <a:pPr algn="ctr"/>
                      <a:r>
                        <a:rPr lang="en-IN" sz="2000" b="0" dirty="0">
                          <a:solidFill>
                            <a:schemeClr val="tx1"/>
                          </a:solidFill>
                        </a:rPr>
                        <a:t>Room Block Management</a:t>
                      </a:r>
                    </a:p>
                  </a:txBody>
                  <a:tcPr marL="91416" marR="91416" marT="45708" marB="45708">
                    <a:solidFill>
                      <a:schemeClr val="bg1">
                        <a:lumMod val="95000"/>
                      </a:schemeClr>
                    </a:solidFill>
                  </a:tcPr>
                </a:tc>
                <a:extLst>
                  <a:ext uri="{0D108BD9-81ED-4DB2-BD59-A6C34878D82A}">
                    <a16:rowId xmlns:a16="http://schemas.microsoft.com/office/drawing/2014/main" val="1999343469"/>
                  </a:ext>
                </a:extLst>
              </a:tr>
              <a:tr h="364519">
                <a:tc>
                  <a:txBody>
                    <a:bodyPr/>
                    <a:lstStyle/>
                    <a:p>
                      <a:pPr algn="ctr"/>
                      <a:r>
                        <a:rPr lang="en-IN" sz="2000" b="0" dirty="0">
                          <a:solidFill>
                            <a:schemeClr val="tx1"/>
                          </a:solidFill>
                        </a:rPr>
                        <a:t>Air Management</a:t>
                      </a:r>
                    </a:p>
                  </a:txBody>
                  <a:tcPr marL="91416" marR="91416" marT="45708" marB="45708">
                    <a:solidFill>
                      <a:schemeClr val="bg1">
                        <a:lumMod val="95000"/>
                      </a:schemeClr>
                    </a:solidFill>
                  </a:tcPr>
                </a:tc>
                <a:extLst>
                  <a:ext uri="{0D108BD9-81ED-4DB2-BD59-A6C34878D82A}">
                    <a16:rowId xmlns:a16="http://schemas.microsoft.com/office/drawing/2014/main" val="558208728"/>
                  </a:ext>
                </a:extLst>
              </a:tr>
              <a:tr h="364519">
                <a:tc>
                  <a:txBody>
                    <a:bodyPr/>
                    <a:lstStyle/>
                    <a:p>
                      <a:pPr algn="ctr"/>
                      <a:r>
                        <a:rPr lang="en-IN" sz="2000" b="0" dirty="0">
                          <a:solidFill>
                            <a:schemeClr val="tx1"/>
                          </a:solidFill>
                        </a:rPr>
                        <a:t>Event App</a:t>
                      </a:r>
                    </a:p>
                  </a:txBody>
                  <a:tcPr marL="91416" marR="91416" marT="45708" marB="45708">
                    <a:solidFill>
                      <a:schemeClr val="bg1">
                        <a:lumMod val="95000"/>
                      </a:schemeClr>
                    </a:solidFill>
                  </a:tcPr>
                </a:tc>
                <a:extLst>
                  <a:ext uri="{0D108BD9-81ED-4DB2-BD59-A6C34878D82A}">
                    <a16:rowId xmlns:a16="http://schemas.microsoft.com/office/drawing/2014/main" val="2614568700"/>
                  </a:ext>
                </a:extLst>
              </a:tr>
              <a:tr h="364519">
                <a:tc>
                  <a:txBody>
                    <a:bodyPr/>
                    <a:lstStyle/>
                    <a:p>
                      <a:pPr algn="ctr"/>
                      <a:r>
                        <a:rPr lang="en-IN" sz="2000" b="0" dirty="0">
                          <a:solidFill>
                            <a:schemeClr val="tx1"/>
                          </a:solidFill>
                        </a:rPr>
                        <a:t>Budgets</a:t>
                      </a:r>
                    </a:p>
                  </a:txBody>
                  <a:tcPr marL="91416" marR="91416" marT="45708" marB="45708">
                    <a:solidFill>
                      <a:schemeClr val="bg1">
                        <a:lumMod val="95000"/>
                      </a:schemeClr>
                    </a:solidFill>
                  </a:tcPr>
                </a:tc>
                <a:extLst>
                  <a:ext uri="{0D108BD9-81ED-4DB2-BD59-A6C34878D82A}">
                    <a16:rowId xmlns:a16="http://schemas.microsoft.com/office/drawing/2014/main" val="3446438723"/>
                  </a:ext>
                </a:extLst>
              </a:tr>
              <a:tr h="364519">
                <a:tc>
                  <a:txBody>
                    <a:bodyPr/>
                    <a:lstStyle/>
                    <a:p>
                      <a:pPr algn="ctr"/>
                      <a:endParaRPr lang="en-IN" sz="2000" b="0" dirty="0">
                        <a:solidFill>
                          <a:schemeClr val="tx1"/>
                        </a:solidFill>
                      </a:endParaRPr>
                    </a:p>
                  </a:txBody>
                  <a:tcPr marL="91416" marR="91416" marT="45708" marB="45708">
                    <a:solidFill>
                      <a:schemeClr val="bg1">
                        <a:lumMod val="95000"/>
                      </a:schemeClr>
                    </a:solidFill>
                  </a:tcPr>
                </a:tc>
                <a:extLst>
                  <a:ext uri="{0D108BD9-81ED-4DB2-BD59-A6C34878D82A}">
                    <a16:rowId xmlns:a16="http://schemas.microsoft.com/office/drawing/2014/main" val="1738549211"/>
                  </a:ext>
                </a:extLst>
              </a:tr>
            </a:tbl>
          </a:graphicData>
        </a:graphic>
      </p:graphicFrame>
      <p:graphicFrame>
        <p:nvGraphicFramePr>
          <p:cNvPr id="24" name="Table 23"/>
          <p:cNvGraphicFramePr>
            <a:graphicFrameLocks noGrp="1"/>
          </p:cNvGraphicFramePr>
          <p:nvPr>
            <p:extLst/>
          </p:nvPr>
        </p:nvGraphicFramePr>
        <p:xfrm>
          <a:off x="7409543" y="2386250"/>
          <a:ext cx="2029236" cy="1188672"/>
        </p:xfrm>
        <a:graphic>
          <a:graphicData uri="http://schemas.openxmlformats.org/drawingml/2006/table">
            <a:tbl>
              <a:tblPr firstRow="1" bandRow="1">
                <a:tableStyleId>{5C22544A-7EE6-4342-B048-85BDC9FD1C3A}</a:tableStyleId>
              </a:tblPr>
              <a:tblGrid>
                <a:gridCol w="2029236">
                  <a:extLst>
                    <a:ext uri="{9D8B030D-6E8A-4147-A177-3AD203B41FA5}">
                      <a16:colId xmlns:a16="http://schemas.microsoft.com/office/drawing/2014/main" val="1643351925"/>
                    </a:ext>
                  </a:extLst>
                </a:gridCol>
              </a:tblGrid>
              <a:tr h="731330">
                <a:tc>
                  <a:txBody>
                    <a:bodyPr/>
                    <a:lstStyle/>
                    <a:p>
                      <a:pPr algn="ctr"/>
                      <a:r>
                        <a:rPr lang="en-IN" sz="1800" b="0" dirty="0">
                          <a:solidFill>
                            <a:schemeClr val="bg1"/>
                          </a:solidFill>
                        </a:rPr>
                        <a:t>From</a:t>
                      </a:r>
                    </a:p>
                    <a:p>
                      <a:pPr algn="ctr"/>
                      <a:r>
                        <a:rPr lang="en-IN" sz="2400" b="0" dirty="0">
                          <a:solidFill>
                            <a:srgbClr val="000000"/>
                          </a:solidFill>
                        </a:rPr>
                        <a:t>Starter</a:t>
                      </a:r>
                    </a:p>
                  </a:txBody>
                  <a:tcPr marL="91416" marR="91416" marT="45708" marB="45708">
                    <a:solidFill>
                      <a:srgbClr val="9CD252"/>
                    </a:solidFill>
                  </a:tcPr>
                </a:tc>
                <a:extLst>
                  <a:ext uri="{0D108BD9-81ED-4DB2-BD59-A6C34878D82A}">
                    <a16:rowId xmlns:a16="http://schemas.microsoft.com/office/drawing/2014/main" val="2966681946"/>
                  </a:ext>
                </a:extLst>
              </a:tr>
              <a:tr h="457081">
                <a:tc>
                  <a:txBody>
                    <a:bodyPr/>
                    <a:lstStyle/>
                    <a:p>
                      <a:pPr algn="ctr"/>
                      <a:r>
                        <a:rPr lang="en-IN" sz="2400" b="0" dirty="0">
                          <a:solidFill>
                            <a:schemeClr val="bg1"/>
                          </a:solidFill>
                        </a:rPr>
                        <a:t>$299/Month</a:t>
                      </a:r>
                    </a:p>
                  </a:txBody>
                  <a:tcPr marL="91416" marR="91416" marT="45708" marB="45708">
                    <a:solidFill>
                      <a:srgbClr val="38383A"/>
                    </a:solidFill>
                  </a:tcPr>
                </a:tc>
                <a:extLst>
                  <a:ext uri="{0D108BD9-81ED-4DB2-BD59-A6C34878D82A}">
                    <a16:rowId xmlns:a16="http://schemas.microsoft.com/office/drawing/2014/main" val="168538556"/>
                  </a:ext>
                </a:extLst>
              </a:tr>
            </a:tbl>
          </a:graphicData>
        </a:graphic>
      </p:graphicFrame>
      <p:graphicFrame>
        <p:nvGraphicFramePr>
          <p:cNvPr id="25" name="Table 24"/>
          <p:cNvGraphicFramePr>
            <a:graphicFrameLocks noGrp="1"/>
          </p:cNvGraphicFramePr>
          <p:nvPr>
            <p:extLst/>
          </p:nvPr>
        </p:nvGraphicFramePr>
        <p:xfrm>
          <a:off x="9527164" y="2386250"/>
          <a:ext cx="2035887" cy="1158192"/>
        </p:xfrm>
        <a:graphic>
          <a:graphicData uri="http://schemas.openxmlformats.org/drawingml/2006/table">
            <a:tbl>
              <a:tblPr firstRow="1" bandRow="1">
                <a:tableStyleId>{5C22544A-7EE6-4342-B048-85BDC9FD1C3A}</a:tableStyleId>
              </a:tblPr>
              <a:tblGrid>
                <a:gridCol w="2035887">
                  <a:extLst>
                    <a:ext uri="{9D8B030D-6E8A-4147-A177-3AD203B41FA5}">
                      <a16:colId xmlns:a16="http://schemas.microsoft.com/office/drawing/2014/main" val="1643351925"/>
                    </a:ext>
                  </a:extLst>
                </a:gridCol>
              </a:tblGrid>
              <a:tr h="700857">
                <a:tc>
                  <a:txBody>
                    <a:bodyPr/>
                    <a:lstStyle/>
                    <a:p>
                      <a:pPr algn="ctr"/>
                      <a:r>
                        <a:rPr lang="en-IN" sz="1800" b="0" dirty="0">
                          <a:solidFill>
                            <a:schemeClr val="bg1"/>
                          </a:solidFill>
                        </a:rPr>
                        <a:t>To</a:t>
                      </a:r>
                    </a:p>
                    <a:p>
                      <a:pPr algn="ctr"/>
                      <a:r>
                        <a:rPr lang="en-IN" sz="2200" b="0" dirty="0">
                          <a:solidFill>
                            <a:schemeClr val="tx1"/>
                          </a:solidFill>
                        </a:rPr>
                        <a:t>Unlimited</a:t>
                      </a:r>
                    </a:p>
                  </a:txBody>
                  <a:tcPr marL="91416" marR="91416" marT="45708" marB="45708">
                    <a:solidFill>
                      <a:srgbClr val="9CD252"/>
                    </a:solidFill>
                  </a:tcPr>
                </a:tc>
                <a:extLst>
                  <a:ext uri="{0D108BD9-81ED-4DB2-BD59-A6C34878D82A}">
                    <a16:rowId xmlns:a16="http://schemas.microsoft.com/office/drawing/2014/main" val="2966681946"/>
                  </a:ext>
                </a:extLst>
              </a:tr>
              <a:tr h="457081">
                <a:tc>
                  <a:txBody>
                    <a:bodyPr/>
                    <a:lstStyle/>
                    <a:p>
                      <a:pPr algn="ctr"/>
                      <a:r>
                        <a:rPr lang="en-IN" sz="2400" b="0" dirty="0">
                          <a:solidFill>
                            <a:schemeClr val="bg1"/>
                          </a:solidFill>
                        </a:rPr>
                        <a:t>$999/ Month</a:t>
                      </a:r>
                    </a:p>
                  </a:txBody>
                  <a:tcPr marL="91416" marR="91416" marT="45708" marB="45708">
                    <a:solidFill>
                      <a:srgbClr val="38383A"/>
                    </a:solidFill>
                  </a:tcPr>
                </a:tc>
                <a:extLst>
                  <a:ext uri="{0D108BD9-81ED-4DB2-BD59-A6C34878D82A}">
                    <a16:rowId xmlns:a16="http://schemas.microsoft.com/office/drawing/2014/main" val="168538556"/>
                  </a:ext>
                </a:extLst>
              </a:tr>
            </a:tbl>
          </a:graphicData>
        </a:graphic>
      </p:graphicFrame>
      <p:sp>
        <p:nvSpPr>
          <p:cNvPr id="15" name="TextBox 14"/>
          <p:cNvSpPr txBox="1"/>
          <p:nvPr/>
        </p:nvSpPr>
        <p:spPr>
          <a:xfrm>
            <a:off x="8573222" y="3915162"/>
            <a:ext cx="2575932" cy="1015014"/>
          </a:xfrm>
          <a:prstGeom prst="rect">
            <a:avLst/>
          </a:prstGeom>
          <a:noFill/>
        </p:spPr>
        <p:txBody>
          <a:bodyPr wrap="none" rtlCol="0">
            <a:spAutoFit/>
          </a:bodyPr>
          <a:lstStyle/>
          <a:p>
            <a:r>
              <a:rPr lang="en-IN" sz="1999" dirty="0">
                <a:latin typeface="Helvetica Neue Thin"/>
                <a:ea typeface="Source Sans Pro" panose="020B0503030403020204" pitchFamily="34" charset="0"/>
                <a:cs typeface="Helvetica Neue Thin"/>
              </a:rPr>
              <a:t>No Per Attendee Fee</a:t>
            </a:r>
          </a:p>
          <a:p>
            <a:endParaRPr lang="en-IN" sz="1999" dirty="0">
              <a:latin typeface="Helvetica Neue Thin"/>
              <a:ea typeface="Source Sans Pro" panose="020B0503030403020204" pitchFamily="34" charset="0"/>
              <a:cs typeface="Helvetica Neue Thin"/>
            </a:endParaRPr>
          </a:p>
          <a:p>
            <a:r>
              <a:rPr lang="en-IN" sz="1999" dirty="0">
                <a:latin typeface="Helvetica Neue Thin"/>
                <a:ea typeface="Source Sans Pro" panose="020B0503030403020204" pitchFamily="34" charset="0"/>
                <a:cs typeface="Helvetica Neue Thin"/>
              </a:rPr>
              <a:t>No Per User Fee</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625" y="3915163"/>
            <a:ext cx="386996" cy="386996"/>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625" y="4503584"/>
            <a:ext cx="386996" cy="386996"/>
          </a:xfrm>
          <a:prstGeom prst="rect">
            <a:avLst/>
          </a:prstGeom>
        </p:spPr>
      </p:pic>
      <p:pic>
        <p:nvPicPr>
          <p:cNvPr id="28" name="Picture 27" descr="A picture containing thing&#10;&#10;Description generated with very high confidence"/>
          <p:cNvPicPr>
            <a:picLocks noChangeAspect="1"/>
          </p:cNvPicPr>
          <p:nvPr/>
        </p:nvPicPr>
        <p:blipFill>
          <a:blip r:embed="rId4"/>
          <a:stretch>
            <a:fillRect/>
          </a:stretch>
        </p:blipFill>
        <p:spPr>
          <a:xfrm>
            <a:off x="7986533" y="5718932"/>
            <a:ext cx="4698413" cy="952381"/>
          </a:xfrm>
          <a:prstGeom prst="rect">
            <a:avLst/>
          </a:prstGeom>
        </p:spPr>
      </p:pic>
    </p:spTree>
    <p:extLst>
      <p:ext uri="{BB962C8B-B14F-4D97-AF65-F5344CB8AC3E}">
        <p14:creationId xmlns:p14="http://schemas.microsoft.com/office/powerpoint/2010/main" val="1791146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150998" y="1143336"/>
            <a:ext cx="7918885" cy="5496361"/>
            <a:chOff x="422930" y="1100466"/>
            <a:chExt cx="6953289" cy="5224830"/>
          </a:xfrm>
        </p:grpSpPr>
        <p:grpSp>
          <p:nvGrpSpPr>
            <p:cNvPr id="7" name="Group 6"/>
            <p:cNvGrpSpPr/>
            <p:nvPr/>
          </p:nvGrpSpPr>
          <p:grpSpPr>
            <a:xfrm>
              <a:off x="422930" y="1100466"/>
              <a:ext cx="6953289" cy="5224830"/>
              <a:chOff x="1700436" y="879463"/>
              <a:chExt cx="5598997" cy="5574928"/>
            </a:xfrm>
          </p:grpSpPr>
          <p:grpSp>
            <p:nvGrpSpPr>
              <p:cNvPr id="9" name="Group 8"/>
              <p:cNvGrpSpPr/>
              <p:nvPr/>
            </p:nvGrpSpPr>
            <p:grpSpPr>
              <a:xfrm>
                <a:off x="1700436" y="879463"/>
                <a:ext cx="5598997" cy="5574928"/>
                <a:chOff x="1643970" y="809298"/>
                <a:chExt cx="5711539" cy="5686984"/>
              </a:xfrm>
              <a:effectLst>
                <a:outerShdw blurRad="76200" sx="102000" sy="102000" algn="ctr" rotWithShape="0">
                  <a:prstClr val="black">
                    <a:alpha val="25000"/>
                  </a:prstClr>
                </a:outerShdw>
              </a:effectLst>
            </p:grpSpPr>
            <p:sp>
              <p:nvSpPr>
                <p:cNvPr id="18" name="Rectangle 1"/>
                <p:cNvSpPr/>
                <p:nvPr/>
              </p:nvSpPr>
              <p:spPr>
                <a:xfrm>
                  <a:off x="2015356" y="809298"/>
                  <a:ext cx="1664865" cy="2393075"/>
                </a:xfrm>
                <a:custGeom>
                  <a:avLst/>
                  <a:gdLst>
                    <a:gd name="connsiteX0" fmla="*/ 1099243 w 2238808"/>
                    <a:gd name="connsiteY0" fmla="*/ 434 h 3218059"/>
                    <a:gd name="connsiteX1" fmla="*/ 1358842 w 2238808"/>
                    <a:gd name="connsiteY1" fmla="*/ 303586 h 3218059"/>
                    <a:gd name="connsiteX2" fmla="*/ 1383807 w 2238808"/>
                    <a:gd name="connsiteY2" fmla="*/ 500387 h 3218059"/>
                    <a:gd name="connsiteX3" fmla="*/ 2238808 w 2238808"/>
                    <a:gd name="connsiteY3" fmla="*/ 500387 h 3218059"/>
                    <a:gd name="connsiteX4" fmla="*/ 2238808 w 2238808"/>
                    <a:gd name="connsiteY4" fmla="*/ 1347403 h 3218059"/>
                    <a:gd name="connsiteX5" fmla="*/ 2044192 w 2238808"/>
                    <a:gd name="connsiteY5" fmla="*/ 1369080 h 3218059"/>
                    <a:gd name="connsiteX6" fmla="*/ 1741040 w 2238808"/>
                    <a:gd name="connsiteY6" fmla="*/ 1628679 h 3218059"/>
                    <a:gd name="connsiteX7" fmla="*/ 2034816 w 2238808"/>
                    <a:gd name="connsiteY7" fmla="*/ 1863702 h 3218059"/>
                    <a:gd name="connsiteX8" fmla="*/ 2238808 w 2238808"/>
                    <a:gd name="connsiteY8" fmla="*/ 1883460 h 3218059"/>
                    <a:gd name="connsiteX9" fmla="*/ 2238808 w 2238808"/>
                    <a:gd name="connsiteY9" fmla="*/ 2717029 h 3218059"/>
                    <a:gd name="connsiteX10" fmla="*/ 1401412 w 2238808"/>
                    <a:gd name="connsiteY10" fmla="*/ 2717029 h 3218059"/>
                    <a:gd name="connsiteX11" fmla="*/ 1375579 w 2238808"/>
                    <a:gd name="connsiteY11" fmla="*/ 2923848 h 3218059"/>
                    <a:gd name="connsiteX12" fmla="*/ 1140556 w 2238808"/>
                    <a:gd name="connsiteY12" fmla="*/ 3217625 h 3218059"/>
                    <a:gd name="connsiteX13" fmla="*/ 880957 w 2238808"/>
                    <a:gd name="connsiteY13" fmla="*/ 2914473 h 3218059"/>
                    <a:gd name="connsiteX14" fmla="*/ 855024 w 2238808"/>
                    <a:gd name="connsiteY14" fmla="*/ 2717029 h 3218059"/>
                    <a:gd name="connsiteX15" fmla="*/ 0 w 2238808"/>
                    <a:gd name="connsiteY15" fmla="*/ 2717029 h 3218059"/>
                    <a:gd name="connsiteX16" fmla="*/ 0 w 2238808"/>
                    <a:gd name="connsiteY16" fmla="*/ 1874644 h 3218059"/>
                    <a:gd name="connsiteX17" fmla="*/ 196336 w 2238808"/>
                    <a:gd name="connsiteY17" fmla="*/ 1850379 h 3218059"/>
                    <a:gd name="connsiteX18" fmla="*/ 499488 w 2238808"/>
                    <a:gd name="connsiteY18" fmla="*/ 1590780 h 3218059"/>
                    <a:gd name="connsiteX19" fmla="*/ 0 w 2238808"/>
                    <a:gd name="connsiteY19" fmla="*/ 1333037 h 3218059"/>
                    <a:gd name="connsiteX20" fmla="*/ 0 w 2238808"/>
                    <a:gd name="connsiteY20" fmla="*/ 500387 h 3218059"/>
                    <a:gd name="connsiteX21" fmla="*/ 840194 w 2238808"/>
                    <a:gd name="connsiteY21" fmla="*/ 500387 h 3218059"/>
                    <a:gd name="connsiteX22" fmla="*/ 864220 w 2238808"/>
                    <a:gd name="connsiteY22" fmla="*/ 294211 h 3218059"/>
                    <a:gd name="connsiteX23" fmla="*/ 1099243 w 2238808"/>
                    <a:gd name="connsiteY23" fmla="*/ 434 h 3218059"/>
                    <a:gd name="connsiteX0" fmla="*/ 1099243 w 2238808"/>
                    <a:gd name="connsiteY0" fmla="*/ 434 h 3218059"/>
                    <a:gd name="connsiteX1" fmla="*/ 1358842 w 2238808"/>
                    <a:gd name="connsiteY1" fmla="*/ 303586 h 3218059"/>
                    <a:gd name="connsiteX2" fmla="*/ 1383807 w 2238808"/>
                    <a:gd name="connsiteY2" fmla="*/ 500387 h 3218059"/>
                    <a:gd name="connsiteX3" fmla="*/ 2238808 w 2238808"/>
                    <a:gd name="connsiteY3" fmla="*/ 500387 h 3218059"/>
                    <a:gd name="connsiteX4" fmla="*/ 2238808 w 2238808"/>
                    <a:gd name="connsiteY4" fmla="*/ 1347403 h 3218059"/>
                    <a:gd name="connsiteX5" fmla="*/ 2044192 w 2238808"/>
                    <a:gd name="connsiteY5" fmla="*/ 1369080 h 3218059"/>
                    <a:gd name="connsiteX6" fmla="*/ 1741040 w 2238808"/>
                    <a:gd name="connsiteY6" fmla="*/ 1628679 h 3218059"/>
                    <a:gd name="connsiteX7" fmla="*/ 2034816 w 2238808"/>
                    <a:gd name="connsiteY7" fmla="*/ 1863702 h 3218059"/>
                    <a:gd name="connsiteX8" fmla="*/ 2238808 w 2238808"/>
                    <a:gd name="connsiteY8" fmla="*/ 1883460 h 3218059"/>
                    <a:gd name="connsiteX9" fmla="*/ 2238808 w 2238808"/>
                    <a:gd name="connsiteY9" fmla="*/ 2717029 h 3218059"/>
                    <a:gd name="connsiteX10" fmla="*/ 1401412 w 2238808"/>
                    <a:gd name="connsiteY10" fmla="*/ 2717029 h 3218059"/>
                    <a:gd name="connsiteX11" fmla="*/ 1375579 w 2238808"/>
                    <a:gd name="connsiteY11" fmla="*/ 2923848 h 3218059"/>
                    <a:gd name="connsiteX12" fmla="*/ 1140556 w 2238808"/>
                    <a:gd name="connsiteY12" fmla="*/ 3217625 h 3218059"/>
                    <a:gd name="connsiteX13" fmla="*/ 880957 w 2238808"/>
                    <a:gd name="connsiteY13" fmla="*/ 2914473 h 3218059"/>
                    <a:gd name="connsiteX14" fmla="*/ 855024 w 2238808"/>
                    <a:gd name="connsiteY14" fmla="*/ 2717029 h 3218059"/>
                    <a:gd name="connsiteX15" fmla="*/ 0 w 2238808"/>
                    <a:gd name="connsiteY15" fmla="*/ 2717029 h 3218059"/>
                    <a:gd name="connsiteX16" fmla="*/ 0 w 2238808"/>
                    <a:gd name="connsiteY16" fmla="*/ 1874644 h 3218059"/>
                    <a:gd name="connsiteX17" fmla="*/ 196336 w 2238808"/>
                    <a:gd name="connsiteY17" fmla="*/ 1850379 h 3218059"/>
                    <a:gd name="connsiteX18" fmla="*/ 0 w 2238808"/>
                    <a:gd name="connsiteY18" fmla="*/ 1333037 h 3218059"/>
                    <a:gd name="connsiteX19" fmla="*/ 0 w 2238808"/>
                    <a:gd name="connsiteY19" fmla="*/ 500387 h 3218059"/>
                    <a:gd name="connsiteX20" fmla="*/ 840194 w 2238808"/>
                    <a:gd name="connsiteY20" fmla="*/ 500387 h 3218059"/>
                    <a:gd name="connsiteX21" fmla="*/ 864220 w 2238808"/>
                    <a:gd name="connsiteY21" fmla="*/ 294211 h 3218059"/>
                    <a:gd name="connsiteX22" fmla="*/ 1099243 w 2238808"/>
                    <a:gd name="connsiteY22" fmla="*/ 434 h 3218059"/>
                    <a:gd name="connsiteX0" fmla="*/ 1099243 w 2238808"/>
                    <a:gd name="connsiteY0" fmla="*/ 434 h 3218059"/>
                    <a:gd name="connsiteX1" fmla="*/ 1358842 w 2238808"/>
                    <a:gd name="connsiteY1" fmla="*/ 303586 h 3218059"/>
                    <a:gd name="connsiteX2" fmla="*/ 1383807 w 2238808"/>
                    <a:gd name="connsiteY2" fmla="*/ 500387 h 3218059"/>
                    <a:gd name="connsiteX3" fmla="*/ 2238808 w 2238808"/>
                    <a:gd name="connsiteY3" fmla="*/ 500387 h 3218059"/>
                    <a:gd name="connsiteX4" fmla="*/ 2238808 w 2238808"/>
                    <a:gd name="connsiteY4" fmla="*/ 1347403 h 3218059"/>
                    <a:gd name="connsiteX5" fmla="*/ 2044192 w 2238808"/>
                    <a:gd name="connsiteY5" fmla="*/ 1369080 h 3218059"/>
                    <a:gd name="connsiteX6" fmla="*/ 1741040 w 2238808"/>
                    <a:gd name="connsiteY6" fmla="*/ 1628679 h 3218059"/>
                    <a:gd name="connsiteX7" fmla="*/ 2034816 w 2238808"/>
                    <a:gd name="connsiteY7" fmla="*/ 1863702 h 3218059"/>
                    <a:gd name="connsiteX8" fmla="*/ 2238808 w 2238808"/>
                    <a:gd name="connsiteY8" fmla="*/ 1883460 h 3218059"/>
                    <a:gd name="connsiteX9" fmla="*/ 2238808 w 2238808"/>
                    <a:gd name="connsiteY9" fmla="*/ 2717029 h 3218059"/>
                    <a:gd name="connsiteX10" fmla="*/ 1401412 w 2238808"/>
                    <a:gd name="connsiteY10" fmla="*/ 2717029 h 3218059"/>
                    <a:gd name="connsiteX11" fmla="*/ 1375579 w 2238808"/>
                    <a:gd name="connsiteY11" fmla="*/ 2923848 h 3218059"/>
                    <a:gd name="connsiteX12" fmla="*/ 1140556 w 2238808"/>
                    <a:gd name="connsiteY12" fmla="*/ 3217625 h 3218059"/>
                    <a:gd name="connsiteX13" fmla="*/ 880957 w 2238808"/>
                    <a:gd name="connsiteY13" fmla="*/ 2914473 h 3218059"/>
                    <a:gd name="connsiteX14" fmla="*/ 855024 w 2238808"/>
                    <a:gd name="connsiteY14" fmla="*/ 2717029 h 3218059"/>
                    <a:gd name="connsiteX15" fmla="*/ 0 w 2238808"/>
                    <a:gd name="connsiteY15" fmla="*/ 2717029 h 3218059"/>
                    <a:gd name="connsiteX16" fmla="*/ 0 w 2238808"/>
                    <a:gd name="connsiteY16" fmla="*/ 1874644 h 3218059"/>
                    <a:gd name="connsiteX17" fmla="*/ 0 w 2238808"/>
                    <a:gd name="connsiteY17" fmla="*/ 1333037 h 3218059"/>
                    <a:gd name="connsiteX18" fmla="*/ 0 w 2238808"/>
                    <a:gd name="connsiteY18" fmla="*/ 500387 h 3218059"/>
                    <a:gd name="connsiteX19" fmla="*/ 840194 w 2238808"/>
                    <a:gd name="connsiteY19" fmla="*/ 500387 h 3218059"/>
                    <a:gd name="connsiteX20" fmla="*/ 864220 w 2238808"/>
                    <a:gd name="connsiteY20" fmla="*/ 294211 h 3218059"/>
                    <a:gd name="connsiteX21" fmla="*/ 1099243 w 2238808"/>
                    <a:gd name="connsiteY21" fmla="*/ 434 h 3218059"/>
                    <a:gd name="connsiteX0" fmla="*/ 1099243 w 2238808"/>
                    <a:gd name="connsiteY0" fmla="*/ 434 h 3218059"/>
                    <a:gd name="connsiteX1" fmla="*/ 1358842 w 2238808"/>
                    <a:gd name="connsiteY1" fmla="*/ 303586 h 3218059"/>
                    <a:gd name="connsiteX2" fmla="*/ 1383807 w 2238808"/>
                    <a:gd name="connsiteY2" fmla="*/ 500387 h 3218059"/>
                    <a:gd name="connsiteX3" fmla="*/ 2238808 w 2238808"/>
                    <a:gd name="connsiteY3" fmla="*/ 500387 h 3218059"/>
                    <a:gd name="connsiteX4" fmla="*/ 2238808 w 2238808"/>
                    <a:gd name="connsiteY4" fmla="*/ 1347403 h 3218059"/>
                    <a:gd name="connsiteX5" fmla="*/ 2044192 w 2238808"/>
                    <a:gd name="connsiteY5" fmla="*/ 1369080 h 3218059"/>
                    <a:gd name="connsiteX6" fmla="*/ 1741040 w 2238808"/>
                    <a:gd name="connsiteY6" fmla="*/ 1628679 h 3218059"/>
                    <a:gd name="connsiteX7" fmla="*/ 2034816 w 2238808"/>
                    <a:gd name="connsiteY7" fmla="*/ 1863702 h 3218059"/>
                    <a:gd name="connsiteX8" fmla="*/ 2238808 w 2238808"/>
                    <a:gd name="connsiteY8" fmla="*/ 1883460 h 3218059"/>
                    <a:gd name="connsiteX9" fmla="*/ 2238808 w 2238808"/>
                    <a:gd name="connsiteY9" fmla="*/ 2717029 h 3218059"/>
                    <a:gd name="connsiteX10" fmla="*/ 1401412 w 2238808"/>
                    <a:gd name="connsiteY10" fmla="*/ 2717029 h 3218059"/>
                    <a:gd name="connsiteX11" fmla="*/ 1375579 w 2238808"/>
                    <a:gd name="connsiteY11" fmla="*/ 2923848 h 3218059"/>
                    <a:gd name="connsiteX12" fmla="*/ 1140556 w 2238808"/>
                    <a:gd name="connsiteY12" fmla="*/ 3217625 h 3218059"/>
                    <a:gd name="connsiteX13" fmla="*/ 880957 w 2238808"/>
                    <a:gd name="connsiteY13" fmla="*/ 2914473 h 3218059"/>
                    <a:gd name="connsiteX14" fmla="*/ 855024 w 2238808"/>
                    <a:gd name="connsiteY14" fmla="*/ 2717029 h 3218059"/>
                    <a:gd name="connsiteX15" fmla="*/ 0 w 2238808"/>
                    <a:gd name="connsiteY15" fmla="*/ 2717029 h 3218059"/>
                    <a:gd name="connsiteX16" fmla="*/ 0 w 2238808"/>
                    <a:gd name="connsiteY16" fmla="*/ 1333037 h 3218059"/>
                    <a:gd name="connsiteX17" fmla="*/ 0 w 2238808"/>
                    <a:gd name="connsiteY17" fmla="*/ 500387 h 3218059"/>
                    <a:gd name="connsiteX18" fmla="*/ 840194 w 2238808"/>
                    <a:gd name="connsiteY18" fmla="*/ 500387 h 3218059"/>
                    <a:gd name="connsiteX19" fmla="*/ 864220 w 2238808"/>
                    <a:gd name="connsiteY19" fmla="*/ 294211 h 3218059"/>
                    <a:gd name="connsiteX20" fmla="*/ 1099243 w 2238808"/>
                    <a:gd name="connsiteY20" fmla="*/ 434 h 3218059"/>
                    <a:gd name="connsiteX0" fmla="*/ 1099243 w 2238808"/>
                    <a:gd name="connsiteY0" fmla="*/ 434 h 3218059"/>
                    <a:gd name="connsiteX1" fmla="*/ 1358842 w 2238808"/>
                    <a:gd name="connsiteY1" fmla="*/ 303586 h 3218059"/>
                    <a:gd name="connsiteX2" fmla="*/ 1383807 w 2238808"/>
                    <a:gd name="connsiteY2" fmla="*/ 500387 h 3218059"/>
                    <a:gd name="connsiteX3" fmla="*/ 2238808 w 2238808"/>
                    <a:gd name="connsiteY3" fmla="*/ 500387 h 3218059"/>
                    <a:gd name="connsiteX4" fmla="*/ 2238808 w 2238808"/>
                    <a:gd name="connsiteY4" fmla="*/ 1347403 h 3218059"/>
                    <a:gd name="connsiteX5" fmla="*/ 2044192 w 2238808"/>
                    <a:gd name="connsiteY5" fmla="*/ 1369080 h 3218059"/>
                    <a:gd name="connsiteX6" fmla="*/ 1741040 w 2238808"/>
                    <a:gd name="connsiteY6" fmla="*/ 1628679 h 3218059"/>
                    <a:gd name="connsiteX7" fmla="*/ 2034816 w 2238808"/>
                    <a:gd name="connsiteY7" fmla="*/ 1863702 h 3218059"/>
                    <a:gd name="connsiteX8" fmla="*/ 2238808 w 2238808"/>
                    <a:gd name="connsiteY8" fmla="*/ 1883460 h 3218059"/>
                    <a:gd name="connsiteX9" fmla="*/ 2238808 w 2238808"/>
                    <a:gd name="connsiteY9" fmla="*/ 2717029 h 3218059"/>
                    <a:gd name="connsiteX10" fmla="*/ 1401412 w 2238808"/>
                    <a:gd name="connsiteY10" fmla="*/ 2717029 h 3218059"/>
                    <a:gd name="connsiteX11" fmla="*/ 1375579 w 2238808"/>
                    <a:gd name="connsiteY11" fmla="*/ 2923848 h 3218059"/>
                    <a:gd name="connsiteX12" fmla="*/ 1140556 w 2238808"/>
                    <a:gd name="connsiteY12" fmla="*/ 3217625 h 3218059"/>
                    <a:gd name="connsiteX13" fmla="*/ 880957 w 2238808"/>
                    <a:gd name="connsiteY13" fmla="*/ 2914473 h 3218059"/>
                    <a:gd name="connsiteX14" fmla="*/ 855024 w 2238808"/>
                    <a:gd name="connsiteY14" fmla="*/ 2717029 h 3218059"/>
                    <a:gd name="connsiteX15" fmla="*/ 0 w 2238808"/>
                    <a:gd name="connsiteY15" fmla="*/ 2717029 h 3218059"/>
                    <a:gd name="connsiteX16" fmla="*/ 0 w 2238808"/>
                    <a:gd name="connsiteY16" fmla="*/ 500387 h 3218059"/>
                    <a:gd name="connsiteX17" fmla="*/ 840194 w 2238808"/>
                    <a:gd name="connsiteY17" fmla="*/ 500387 h 3218059"/>
                    <a:gd name="connsiteX18" fmla="*/ 864220 w 2238808"/>
                    <a:gd name="connsiteY18" fmla="*/ 294211 h 3218059"/>
                    <a:gd name="connsiteX19" fmla="*/ 1099243 w 2238808"/>
                    <a:gd name="connsiteY19" fmla="*/ 434 h 321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8808" h="3218059">
                      <a:moveTo>
                        <a:pt x="1099243" y="434"/>
                      </a:moveTo>
                      <a:cubicBezTo>
                        <a:pt x="1305015" y="-7900"/>
                        <a:pt x="1531398" y="104088"/>
                        <a:pt x="1358842" y="303586"/>
                      </a:cubicBezTo>
                      <a:cubicBezTo>
                        <a:pt x="1278453" y="399113"/>
                        <a:pt x="1328722" y="471382"/>
                        <a:pt x="1383807" y="500387"/>
                      </a:cubicBezTo>
                      <a:lnTo>
                        <a:pt x="2238808" y="500387"/>
                      </a:lnTo>
                      <a:lnTo>
                        <a:pt x="2238808" y="1347403"/>
                      </a:lnTo>
                      <a:cubicBezTo>
                        <a:pt x="2208941" y="1401254"/>
                        <a:pt x="2137712" y="1447780"/>
                        <a:pt x="2044192" y="1369080"/>
                      </a:cubicBezTo>
                      <a:cubicBezTo>
                        <a:pt x="1844693" y="1196524"/>
                        <a:pt x="1732705" y="1422907"/>
                        <a:pt x="1741040" y="1628679"/>
                      </a:cubicBezTo>
                      <a:cubicBezTo>
                        <a:pt x="1746769" y="1919001"/>
                        <a:pt x="1893136" y="1978205"/>
                        <a:pt x="2034816" y="1863702"/>
                      </a:cubicBezTo>
                      <a:cubicBezTo>
                        <a:pt x="2122705" y="1792943"/>
                        <a:pt x="2198894" y="1800438"/>
                        <a:pt x="2238808" y="1883460"/>
                      </a:cubicBezTo>
                      <a:lnTo>
                        <a:pt x="2238808" y="2717029"/>
                      </a:lnTo>
                      <a:lnTo>
                        <a:pt x="1401412" y="2717029"/>
                      </a:lnTo>
                      <a:cubicBezTo>
                        <a:pt x="1312719" y="2756127"/>
                        <a:pt x="1303125" y="2833854"/>
                        <a:pt x="1375579" y="2923848"/>
                      </a:cubicBezTo>
                      <a:cubicBezTo>
                        <a:pt x="1490082" y="3065528"/>
                        <a:pt x="1430878" y="3211895"/>
                        <a:pt x="1140556" y="3217625"/>
                      </a:cubicBezTo>
                      <a:cubicBezTo>
                        <a:pt x="934784" y="3225960"/>
                        <a:pt x="708401" y="3113971"/>
                        <a:pt x="880957" y="2914473"/>
                      </a:cubicBezTo>
                      <a:cubicBezTo>
                        <a:pt x="961845" y="2818353"/>
                        <a:pt x="910448" y="2745781"/>
                        <a:pt x="855024" y="2717029"/>
                      </a:cubicBezTo>
                      <a:lnTo>
                        <a:pt x="0" y="2717029"/>
                      </a:lnTo>
                      <a:lnTo>
                        <a:pt x="0" y="500387"/>
                      </a:lnTo>
                      <a:lnTo>
                        <a:pt x="840194" y="500387"/>
                      </a:lnTo>
                      <a:cubicBezTo>
                        <a:pt x="927203" y="460905"/>
                        <a:pt x="936195" y="383610"/>
                        <a:pt x="864220" y="294211"/>
                      </a:cubicBezTo>
                      <a:cubicBezTo>
                        <a:pt x="749717" y="152531"/>
                        <a:pt x="808921" y="6164"/>
                        <a:pt x="1099243" y="434"/>
                      </a:cubicBezTo>
                      <a:close/>
                    </a:path>
                  </a:pathLst>
                </a:custGeom>
                <a:solidFill>
                  <a:schemeClr val="tx2"/>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 name="Rectangle 2"/>
                <p:cNvSpPr/>
                <p:nvPr/>
              </p:nvSpPr>
              <p:spPr>
                <a:xfrm>
                  <a:off x="3293972" y="1181405"/>
                  <a:ext cx="2407839" cy="1648382"/>
                </a:xfrm>
                <a:custGeom>
                  <a:avLst/>
                  <a:gdLst/>
                  <a:ahLst/>
                  <a:cxnLst/>
                  <a:rect l="l" t="t" r="r" b="b"/>
                  <a:pathLst>
                    <a:path w="3237915" h="2216642">
                      <a:moveTo>
                        <a:pt x="503550" y="0"/>
                      </a:moveTo>
                      <a:lnTo>
                        <a:pt x="1350676" y="0"/>
                      </a:lnTo>
                      <a:cubicBezTo>
                        <a:pt x="1434505" y="39882"/>
                        <a:pt x="1442311" y="116305"/>
                        <a:pt x="1371296" y="204512"/>
                      </a:cubicBezTo>
                      <a:cubicBezTo>
                        <a:pt x="1256793" y="346192"/>
                        <a:pt x="1315997" y="492559"/>
                        <a:pt x="1606319" y="498289"/>
                      </a:cubicBezTo>
                      <a:cubicBezTo>
                        <a:pt x="1812091" y="506623"/>
                        <a:pt x="2038474" y="394635"/>
                        <a:pt x="1865918" y="195137"/>
                      </a:cubicBezTo>
                      <a:cubicBezTo>
                        <a:pt x="1786817" y="101139"/>
                        <a:pt x="1834221" y="29662"/>
                        <a:pt x="1888378" y="0"/>
                      </a:cubicBezTo>
                      <a:lnTo>
                        <a:pt x="2742358" y="0"/>
                      </a:lnTo>
                      <a:lnTo>
                        <a:pt x="2742358" y="843843"/>
                      </a:lnTo>
                      <a:cubicBezTo>
                        <a:pt x="2782484" y="922733"/>
                        <a:pt x="2857462" y="928650"/>
                        <a:pt x="2943704" y="859216"/>
                      </a:cubicBezTo>
                      <a:cubicBezTo>
                        <a:pt x="3085384" y="744713"/>
                        <a:pt x="3231751" y="803917"/>
                        <a:pt x="3237481" y="1094239"/>
                      </a:cubicBezTo>
                      <a:cubicBezTo>
                        <a:pt x="3245816" y="1300011"/>
                        <a:pt x="3133828" y="1526394"/>
                        <a:pt x="2934329" y="1353838"/>
                      </a:cubicBezTo>
                      <a:cubicBezTo>
                        <a:pt x="2843223" y="1277170"/>
                        <a:pt x="2773273" y="1319344"/>
                        <a:pt x="2742358" y="1371531"/>
                      </a:cubicBezTo>
                      <a:lnTo>
                        <a:pt x="2742358" y="2216642"/>
                      </a:lnTo>
                      <a:lnTo>
                        <a:pt x="1888013" y="2216642"/>
                      </a:lnTo>
                      <a:cubicBezTo>
                        <a:pt x="1814003" y="2176168"/>
                        <a:pt x="1809904" y="2102652"/>
                        <a:pt x="1877751" y="2018380"/>
                      </a:cubicBezTo>
                      <a:cubicBezTo>
                        <a:pt x="1992255" y="1876700"/>
                        <a:pt x="1933051" y="1730333"/>
                        <a:pt x="1642728" y="1724603"/>
                      </a:cubicBezTo>
                      <a:cubicBezTo>
                        <a:pt x="1436956" y="1716269"/>
                        <a:pt x="1210574" y="1828257"/>
                        <a:pt x="1383129" y="2027756"/>
                      </a:cubicBezTo>
                      <a:cubicBezTo>
                        <a:pt x="1457449" y="2116070"/>
                        <a:pt x="1420095" y="2184506"/>
                        <a:pt x="1370079" y="2216642"/>
                      </a:cubicBezTo>
                      <a:lnTo>
                        <a:pt x="503550" y="2216642"/>
                      </a:lnTo>
                      <a:lnTo>
                        <a:pt x="503550" y="1396227"/>
                      </a:lnTo>
                      <a:cubicBezTo>
                        <a:pt x="465885" y="1300997"/>
                        <a:pt x="386497" y="1289015"/>
                        <a:pt x="294211" y="1363315"/>
                      </a:cubicBezTo>
                      <a:cubicBezTo>
                        <a:pt x="152531" y="1477818"/>
                        <a:pt x="6164" y="1418614"/>
                        <a:pt x="434" y="1128292"/>
                      </a:cubicBezTo>
                      <a:cubicBezTo>
                        <a:pt x="-7901" y="922520"/>
                        <a:pt x="104088" y="696137"/>
                        <a:pt x="303586" y="868693"/>
                      </a:cubicBezTo>
                      <a:cubicBezTo>
                        <a:pt x="403146" y="952475"/>
                        <a:pt x="477442" y="894337"/>
                        <a:pt x="503550" y="836621"/>
                      </a:cubicBezTo>
                      <a:close/>
                    </a:path>
                  </a:pathLst>
                </a:custGeom>
                <a:solidFill>
                  <a:schemeClr val="tx2">
                    <a:lumMod val="75000"/>
                  </a:schemeClr>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Rectangle 3"/>
                <p:cNvSpPr/>
                <p:nvPr/>
              </p:nvSpPr>
              <p:spPr>
                <a:xfrm>
                  <a:off x="5335509" y="811672"/>
                  <a:ext cx="1664865" cy="2391647"/>
                </a:xfrm>
                <a:custGeom>
                  <a:avLst/>
                  <a:gdLst/>
                  <a:ahLst/>
                  <a:cxnLst/>
                  <a:rect l="l" t="t" r="r" b="b"/>
                  <a:pathLst>
                    <a:path w="2238808" h="3216139">
                      <a:moveTo>
                        <a:pt x="1094709" y="434"/>
                      </a:moveTo>
                      <a:cubicBezTo>
                        <a:pt x="1300481" y="-7900"/>
                        <a:pt x="1526864" y="104088"/>
                        <a:pt x="1354308" y="303586"/>
                      </a:cubicBezTo>
                      <a:cubicBezTo>
                        <a:pt x="1276384" y="396185"/>
                        <a:pt x="1321229" y="466929"/>
                        <a:pt x="1374468" y="497195"/>
                      </a:cubicBezTo>
                      <a:lnTo>
                        <a:pt x="2238808" y="497195"/>
                      </a:lnTo>
                      <a:lnTo>
                        <a:pt x="2238808" y="1350546"/>
                      </a:lnTo>
                      <a:cubicBezTo>
                        <a:pt x="2207645" y="1402311"/>
                        <a:pt x="2138001" y="1443484"/>
                        <a:pt x="2047465" y="1367295"/>
                      </a:cubicBezTo>
                      <a:cubicBezTo>
                        <a:pt x="1847966" y="1194739"/>
                        <a:pt x="1735978" y="1421122"/>
                        <a:pt x="1744313" y="1626894"/>
                      </a:cubicBezTo>
                      <a:cubicBezTo>
                        <a:pt x="1750042" y="1917216"/>
                        <a:pt x="1896409" y="1976420"/>
                        <a:pt x="2038089" y="1861917"/>
                      </a:cubicBezTo>
                      <a:cubicBezTo>
                        <a:pt x="2123936" y="1792802"/>
                        <a:pt x="2198621" y="1798347"/>
                        <a:pt x="2238808" y="1876250"/>
                      </a:cubicBezTo>
                      <a:lnTo>
                        <a:pt x="2238808" y="2713837"/>
                      </a:lnTo>
                      <a:lnTo>
                        <a:pt x="1403486" y="2713837"/>
                      </a:lnTo>
                      <a:cubicBezTo>
                        <a:pt x="1311483" y="2752197"/>
                        <a:pt x="1300689" y="2830770"/>
                        <a:pt x="1374080" y="2921928"/>
                      </a:cubicBezTo>
                      <a:cubicBezTo>
                        <a:pt x="1488584" y="3063608"/>
                        <a:pt x="1429380" y="3209975"/>
                        <a:pt x="1139057" y="3215705"/>
                      </a:cubicBezTo>
                      <a:cubicBezTo>
                        <a:pt x="933285" y="3224040"/>
                        <a:pt x="706903" y="3112051"/>
                        <a:pt x="879458" y="2912553"/>
                      </a:cubicBezTo>
                      <a:cubicBezTo>
                        <a:pt x="961710" y="2814812"/>
                        <a:pt x="907179" y="2741421"/>
                        <a:pt x="850649" y="2713837"/>
                      </a:cubicBezTo>
                      <a:lnTo>
                        <a:pt x="0" y="2713837"/>
                      </a:lnTo>
                      <a:lnTo>
                        <a:pt x="0" y="1864247"/>
                      </a:lnTo>
                      <a:cubicBezTo>
                        <a:pt x="32094" y="1814150"/>
                        <a:pt x="100583" y="1776631"/>
                        <a:pt x="188996" y="1851033"/>
                      </a:cubicBezTo>
                      <a:cubicBezTo>
                        <a:pt x="388495" y="2023589"/>
                        <a:pt x="500483" y="1797206"/>
                        <a:pt x="492148" y="1591434"/>
                      </a:cubicBezTo>
                      <a:cubicBezTo>
                        <a:pt x="486418" y="1301112"/>
                        <a:pt x="340051" y="1241908"/>
                        <a:pt x="198371" y="1356411"/>
                      </a:cubicBezTo>
                      <a:cubicBezTo>
                        <a:pt x="114029" y="1424315"/>
                        <a:pt x="40460" y="1420152"/>
                        <a:pt x="0" y="1345969"/>
                      </a:cubicBezTo>
                      <a:lnTo>
                        <a:pt x="0" y="497195"/>
                      </a:lnTo>
                      <a:lnTo>
                        <a:pt x="841598" y="497195"/>
                      </a:lnTo>
                      <a:cubicBezTo>
                        <a:pt x="923052" y="457210"/>
                        <a:pt x="929944" y="381477"/>
                        <a:pt x="859686" y="294211"/>
                      </a:cubicBezTo>
                      <a:cubicBezTo>
                        <a:pt x="745183" y="152531"/>
                        <a:pt x="804387" y="6164"/>
                        <a:pt x="1094709" y="434"/>
                      </a:cubicBezTo>
                      <a:close/>
                    </a:path>
                  </a:pathLst>
                </a:custGeom>
                <a:solidFill>
                  <a:schemeClr val="bg2">
                    <a:lumMod val="75000"/>
                  </a:schemeClr>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 name="Rectangle 4"/>
                <p:cNvSpPr/>
                <p:nvPr/>
              </p:nvSpPr>
              <p:spPr>
                <a:xfrm>
                  <a:off x="1643970" y="2829678"/>
                  <a:ext cx="2408061" cy="1648382"/>
                </a:xfrm>
                <a:custGeom>
                  <a:avLst/>
                  <a:gdLst/>
                  <a:ahLst/>
                  <a:cxnLst/>
                  <a:rect l="l" t="t" r="r" b="b"/>
                  <a:pathLst>
                    <a:path w="3238212" h="2216642">
                      <a:moveTo>
                        <a:pt x="499418" y="0"/>
                      </a:moveTo>
                      <a:lnTo>
                        <a:pt x="1354221" y="0"/>
                      </a:lnTo>
                      <a:cubicBezTo>
                        <a:pt x="1409721" y="28695"/>
                        <a:pt x="1461377" y="101335"/>
                        <a:pt x="1380375" y="197591"/>
                      </a:cubicBezTo>
                      <a:cubicBezTo>
                        <a:pt x="1207819" y="397089"/>
                        <a:pt x="1434202" y="509078"/>
                        <a:pt x="1639974" y="500743"/>
                      </a:cubicBezTo>
                      <a:cubicBezTo>
                        <a:pt x="1930296" y="495013"/>
                        <a:pt x="1989500" y="348646"/>
                        <a:pt x="1874997" y="206966"/>
                      </a:cubicBezTo>
                      <a:cubicBezTo>
                        <a:pt x="1802434" y="116837"/>
                        <a:pt x="1812166" y="39011"/>
                        <a:pt x="1901243" y="0"/>
                      </a:cubicBezTo>
                      <a:lnTo>
                        <a:pt x="2738226" y="0"/>
                      </a:lnTo>
                      <a:lnTo>
                        <a:pt x="2738226" y="825773"/>
                      </a:lnTo>
                      <a:cubicBezTo>
                        <a:pt x="2777952" y="911729"/>
                        <a:pt x="2854975" y="920347"/>
                        <a:pt x="2944001" y="848672"/>
                      </a:cubicBezTo>
                      <a:cubicBezTo>
                        <a:pt x="3085681" y="734169"/>
                        <a:pt x="3232048" y="793373"/>
                        <a:pt x="3237778" y="1083695"/>
                      </a:cubicBezTo>
                      <a:cubicBezTo>
                        <a:pt x="3246113" y="1289467"/>
                        <a:pt x="3134124" y="1515850"/>
                        <a:pt x="2934626" y="1343294"/>
                      </a:cubicBezTo>
                      <a:cubicBezTo>
                        <a:pt x="2839468" y="1263216"/>
                        <a:pt x="2767389" y="1312787"/>
                        <a:pt x="2738226" y="1367656"/>
                      </a:cubicBezTo>
                      <a:lnTo>
                        <a:pt x="2738226" y="2216642"/>
                      </a:lnTo>
                      <a:lnTo>
                        <a:pt x="1888778" y="2216642"/>
                      </a:lnTo>
                      <a:cubicBezTo>
                        <a:pt x="1808336" y="2176605"/>
                        <a:pt x="1801831" y="2101170"/>
                        <a:pt x="1871764" y="2014306"/>
                      </a:cubicBezTo>
                      <a:cubicBezTo>
                        <a:pt x="1986267" y="1872626"/>
                        <a:pt x="1927063" y="1726259"/>
                        <a:pt x="1636741" y="1720530"/>
                      </a:cubicBezTo>
                      <a:cubicBezTo>
                        <a:pt x="1430969" y="1712195"/>
                        <a:pt x="1204586" y="1824183"/>
                        <a:pt x="1377142" y="2023682"/>
                      </a:cubicBezTo>
                      <a:cubicBezTo>
                        <a:pt x="1454569" y="2115689"/>
                        <a:pt x="1410790" y="2186120"/>
                        <a:pt x="1357958" y="2216642"/>
                      </a:cubicBezTo>
                      <a:lnTo>
                        <a:pt x="499418" y="2216642"/>
                      </a:lnTo>
                      <a:lnTo>
                        <a:pt x="499418" y="1375478"/>
                      </a:lnTo>
                      <a:cubicBezTo>
                        <a:pt x="459574" y="1290574"/>
                        <a:pt x="382841" y="1282350"/>
                        <a:pt x="294211" y="1353706"/>
                      </a:cubicBezTo>
                      <a:cubicBezTo>
                        <a:pt x="152531" y="1468209"/>
                        <a:pt x="6164" y="1409005"/>
                        <a:pt x="434" y="1118683"/>
                      </a:cubicBezTo>
                      <a:cubicBezTo>
                        <a:pt x="-7900" y="912911"/>
                        <a:pt x="104088" y="686529"/>
                        <a:pt x="303586" y="859084"/>
                      </a:cubicBezTo>
                      <a:cubicBezTo>
                        <a:pt x="398222" y="938723"/>
                        <a:pt x="470031" y="890131"/>
                        <a:pt x="499418" y="835578"/>
                      </a:cubicBezTo>
                      <a:close/>
                    </a:path>
                  </a:pathLst>
                </a:custGeom>
                <a:solidFill>
                  <a:schemeClr val="accent3">
                    <a:lumMod val="75000"/>
                  </a:schemeClr>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5"/>
                <p:cNvSpPr/>
                <p:nvPr/>
              </p:nvSpPr>
              <p:spPr>
                <a:xfrm>
                  <a:off x="3668432" y="2463565"/>
                  <a:ext cx="1664865" cy="2380980"/>
                </a:xfrm>
                <a:custGeom>
                  <a:avLst/>
                  <a:gdLst/>
                  <a:ahLst/>
                  <a:cxnLst/>
                  <a:rect l="l" t="t" r="r" b="b"/>
                  <a:pathLst>
                    <a:path w="2238808" h="3201795">
                      <a:moveTo>
                        <a:pt x="1139178" y="434"/>
                      </a:moveTo>
                      <a:cubicBezTo>
                        <a:pt x="1429501" y="6164"/>
                        <a:pt x="1488705" y="152531"/>
                        <a:pt x="1374201" y="294211"/>
                      </a:cubicBezTo>
                      <a:cubicBezTo>
                        <a:pt x="1306431" y="378388"/>
                        <a:pt x="1310444" y="451833"/>
                        <a:pt x="1384219" y="492326"/>
                      </a:cubicBezTo>
                      <a:lnTo>
                        <a:pt x="2238808" y="492326"/>
                      </a:lnTo>
                      <a:lnTo>
                        <a:pt x="2238808" y="1347194"/>
                      </a:lnTo>
                      <a:cubicBezTo>
                        <a:pt x="2197140" y="1409768"/>
                        <a:pt x="2127158" y="1409849"/>
                        <a:pt x="2047587" y="1345786"/>
                      </a:cubicBezTo>
                      <a:cubicBezTo>
                        <a:pt x="1905907" y="1231283"/>
                        <a:pt x="1759540" y="1290487"/>
                        <a:pt x="1753811" y="1580809"/>
                      </a:cubicBezTo>
                      <a:cubicBezTo>
                        <a:pt x="1745476" y="1786581"/>
                        <a:pt x="1857464" y="2012964"/>
                        <a:pt x="2056963" y="1840408"/>
                      </a:cubicBezTo>
                      <a:cubicBezTo>
                        <a:pt x="2139015" y="1771359"/>
                        <a:pt x="2203908" y="1798706"/>
                        <a:pt x="2238808" y="1842858"/>
                      </a:cubicBezTo>
                      <a:lnTo>
                        <a:pt x="2238808" y="2708968"/>
                      </a:lnTo>
                      <a:lnTo>
                        <a:pt x="1371634" y="2708968"/>
                      </a:lnTo>
                      <a:cubicBezTo>
                        <a:pt x="1321355" y="2740965"/>
                        <a:pt x="1283462" y="2809575"/>
                        <a:pt x="1358050" y="2898209"/>
                      </a:cubicBezTo>
                      <a:cubicBezTo>
                        <a:pt x="1530606" y="3097708"/>
                        <a:pt x="1304223" y="3209696"/>
                        <a:pt x="1098451" y="3201361"/>
                      </a:cubicBezTo>
                      <a:cubicBezTo>
                        <a:pt x="808129" y="3195631"/>
                        <a:pt x="748925" y="3049264"/>
                        <a:pt x="863428" y="2907584"/>
                      </a:cubicBezTo>
                      <a:cubicBezTo>
                        <a:pt x="931460" y="2823083"/>
                        <a:pt x="927153" y="2749397"/>
                        <a:pt x="852580" y="2708968"/>
                      </a:cubicBezTo>
                      <a:lnTo>
                        <a:pt x="0" y="2708968"/>
                      </a:lnTo>
                      <a:lnTo>
                        <a:pt x="0" y="1851932"/>
                      </a:lnTo>
                      <a:cubicBezTo>
                        <a:pt x="31278" y="1800365"/>
                        <a:pt x="100780" y="1759654"/>
                        <a:pt x="191053" y="1835620"/>
                      </a:cubicBezTo>
                      <a:cubicBezTo>
                        <a:pt x="390551" y="2008176"/>
                        <a:pt x="502540" y="1781793"/>
                        <a:pt x="494205" y="1576021"/>
                      </a:cubicBezTo>
                      <a:cubicBezTo>
                        <a:pt x="488475" y="1285699"/>
                        <a:pt x="342108" y="1226495"/>
                        <a:pt x="200428" y="1340998"/>
                      </a:cubicBezTo>
                      <a:cubicBezTo>
                        <a:pt x="114766" y="1409965"/>
                        <a:pt x="40218" y="1404591"/>
                        <a:pt x="0" y="1327147"/>
                      </a:cubicBezTo>
                      <a:lnTo>
                        <a:pt x="0" y="492326"/>
                      </a:lnTo>
                      <a:lnTo>
                        <a:pt x="866750" y="492326"/>
                      </a:lnTo>
                      <a:cubicBezTo>
                        <a:pt x="916657" y="460131"/>
                        <a:pt x="953787" y="391769"/>
                        <a:pt x="879579" y="303586"/>
                      </a:cubicBezTo>
                      <a:cubicBezTo>
                        <a:pt x="707024" y="104088"/>
                        <a:pt x="933406" y="-7900"/>
                        <a:pt x="1139178" y="434"/>
                      </a:cubicBezTo>
                      <a:close/>
                    </a:path>
                  </a:pathLst>
                </a:custGeom>
                <a:solidFill>
                  <a:schemeClr val="accent1"/>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Rectangle 7"/>
                <p:cNvSpPr/>
                <p:nvPr/>
              </p:nvSpPr>
              <p:spPr>
                <a:xfrm>
                  <a:off x="2015356" y="4108808"/>
                  <a:ext cx="1664865" cy="2018866"/>
                </a:xfrm>
                <a:custGeom>
                  <a:avLst/>
                  <a:gdLst>
                    <a:gd name="connsiteX0" fmla="*/ 1137323 w 2238808"/>
                    <a:gd name="connsiteY0" fmla="*/ 434 h 3219973"/>
                    <a:gd name="connsiteX1" fmla="*/ 1372346 w 2238808"/>
                    <a:gd name="connsiteY1" fmla="*/ 294211 h 3219973"/>
                    <a:gd name="connsiteX2" fmla="*/ 1392106 w 2238808"/>
                    <a:gd name="connsiteY2" fmla="*/ 498204 h 3219973"/>
                    <a:gd name="connsiteX3" fmla="*/ 2238808 w 2238808"/>
                    <a:gd name="connsiteY3" fmla="*/ 498204 h 3219973"/>
                    <a:gd name="connsiteX4" fmla="*/ 2238808 w 2238808"/>
                    <a:gd name="connsiteY4" fmla="*/ 1346344 h 3219973"/>
                    <a:gd name="connsiteX5" fmla="*/ 2047659 w 2238808"/>
                    <a:gd name="connsiteY5" fmla="*/ 1362801 h 3219973"/>
                    <a:gd name="connsiteX6" fmla="*/ 1744507 w 2238808"/>
                    <a:gd name="connsiteY6" fmla="*/ 1622400 h 3219973"/>
                    <a:gd name="connsiteX7" fmla="*/ 2038283 w 2238808"/>
                    <a:gd name="connsiteY7" fmla="*/ 1857423 h 3219973"/>
                    <a:gd name="connsiteX8" fmla="*/ 2238808 w 2238808"/>
                    <a:gd name="connsiteY8" fmla="*/ 1871435 h 3219973"/>
                    <a:gd name="connsiteX9" fmla="*/ 2238808 w 2238808"/>
                    <a:gd name="connsiteY9" fmla="*/ 2714846 h 3219973"/>
                    <a:gd name="connsiteX10" fmla="*/ 1410681 w 2238808"/>
                    <a:gd name="connsiteY10" fmla="*/ 2714846 h 3219973"/>
                    <a:gd name="connsiteX11" fmla="*/ 1373339 w 2238808"/>
                    <a:gd name="connsiteY11" fmla="*/ 2925762 h 3219973"/>
                    <a:gd name="connsiteX12" fmla="*/ 1138316 w 2238808"/>
                    <a:gd name="connsiteY12" fmla="*/ 3219539 h 3219973"/>
                    <a:gd name="connsiteX13" fmla="*/ 878717 w 2238808"/>
                    <a:gd name="connsiteY13" fmla="*/ 2916387 h 3219973"/>
                    <a:gd name="connsiteX14" fmla="*/ 0 w 2238808"/>
                    <a:gd name="connsiteY14" fmla="*/ 2714846 h 3219973"/>
                    <a:gd name="connsiteX15" fmla="*/ 0 w 2238808"/>
                    <a:gd name="connsiteY15" fmla="*/ 1876412 h 3219973"/>
                    <a:gd name="connsiteX16" fmla="*/ 198719 w 2238808"/>
                    <a:gd name="connsiteY16" fmla="*/ 1847595 h 3219973"/>
                    <a:gd name="connsiteX17" fmla="*/ 501871 w 2238808"/>
                    <a:gd name="connsiteY17" fmla="*/ 1587996 h 3219973"/>
                    <a:gd name="connsiteX18" fmla="*/ 208094 w 2238808"/>
                    <a:gd name="connsiteY18" fmla="*/ 1352973 h 3219973"/>
                    <a:gd name="connsiteX19" fmla="*/ 0 w 2238808"/>
                    <a:gd name="connsiteY19" fmla="*/ 1323559 h 3219973"/>
                    <a:gd name="connsiteX20" fmla="*/ 0 w 2238808"/>
                    <a:gd name="connsiteY20" fmla="*/ 498204 h 3219973"/>
                    <a:gd name="connsiteX21" fmla="*/ 856046 w 2238808"/>
                    <a:gd name="connsiteY21" fmla="*/ 498204 h 3219973"/>
                    <a:gd name="connsiteX22" fmla="*/ 877724 w 2238808"/>
                    <a:gd name="connsiteY22" fmla="*/ 303586 h 3219973"/>
                    <a:gd name="connsiteX23" fmla="*/ 1137323 w 2238808"/>
                    <a:gd name="connsiteY23" fmla="*/ 434 h 3219973"/>
                    <a:gd name="connsiteX0" fmla="*/ 1137323 w 2238808"/>
                    <a:gd name="connsiteY0" fmla="*/ 434 h 3219973"/>
                    <a:gd name="connsiteX1" fmla="*/ 1372346 w 2238808"/>
                    <a:gd name="connsiteY1" fmla="*/ 294211 h 3219973"/>
                    <a:gd name="connsiteX2" fmla="*/ 1392106 w 2238808"/>
                    <a:gd name="connsiteY2" fmla="*/ 498204 h 3219973"/>
                    <a:gd name="connsiteX3" fmla="*/ 2238808 w 2238808"/>
                    <a:gd name="connsiteY3" fmla="*/ 498204 h 3219973"/>
                    <a:gd name="connsiteX4" fmla="*/ 2238808 w 2238808"/>
                    <a:gd name="connsiteY4" fmla="*/ 1346344 h 3219973"/>
                    <a:gd name="connsiteX5" fmla="*/ 2047659 w 2238808"/>
                    <a:gd name="connsiteY5" fmla="*/ 1362801 h 3219973"/>
                    <a:gd name="connsiteX6" fmla="*/ 1744507 w 2238808"/>
                    <a:gd name="connsiteY6" fmla="*/ 1622400 h 3219973"/>
                    <a:gd name="connsiteX7" fmla="*/ 2038283 w 2238808"/>
                    <a:gd name="connsiteY7" fmla="*/ 1857423 h 3219973"/>
                    <a:gd name="connsiteX8" fmla="*/ 2238808 w 2238808"/>
                    <a:gd name="connsiteY8" fmla="*/ 1871435 h 3219973"/>
                    <a:gd name="connsiteX9" fmla="*/ 2238808 w 2238808"/>
                    <a:gd name="connsiteY9" fmla="*/ 2714846 h 3219973"/>
                    <a:gd name="connsiteX10" fmla="*/ 1373339 w 2238808"/>
                    <a:gd name="connsiteY10" fmla="*/ 2925762 h 3219973"/>
                    <a:gd name="connsiteX11" fmla="*/ 1138316 w 2238808"/>
                    <a:gd name="connsiteY11" fmla="*/ 3219539 h 3219973"/>
                    <a:gd name="connsiteX12" fmla="*/ 878717 w 2238808"/>
                    <a:gd name="connsiteY12" fmla="*/ 2916387 h 3219973"/>
                    <a:gd name="connsiteX13" fmla="*/ 0 w 2238808"/>
                    <a:gd name="connsiteY13" fmla="*/ 2714846 h 3219973"/>
                    <a:gd name="connsiteX14" fmla="*/ 0 w 2238808"/>
                    <a:gd name="connsiteY14" fmla="*/ 1876412 h 3219973"/>
                    <a:gd name="connsiteX15" fmla="*/ 198719 w 2238808"/>
                    <a:gd name="connsiteY15" fmla="*/ 1847595 h 3219973"/>
                    <a:gd name="connsiteX16" fmla="*/ 501871 w 2238808"/>
                    <a:gd name="connsiteY16" fmla="*/ 1587996 h 3219973"/>
                    <a:gd name="connsiteX17" fmla="*/ 208094 w 2238808"/>
                    <a:gd name="connsiteY17" fmla="*/ 1352973 h 3219973"/>
                    <a:gd name="connsiteX18" fmla="*/ 0 w 2238808"/>
                    <a:gd name="connsiteY18" fmla="*/ 1323559 h 3219973"/>
                    <a:gd name="connsiteX19" fmla="*/ 0 w 2238808"/>
                    <a:gd name="connsiteY19" fmla="*/ 498204 h 3219973"/>
                    <a:gd name="connsiteX20" fmla="*/ 856046 w 2238808"/>
                    <a:gd name="connsiteY20" fmla="*/ 498204 h 3219973"/>
                    <a:gd name="connsiteX21" fmla="*/ 877724 w 2238808"/>
                    <a:gd name="connsiteY21" fmla="*/ 303586 h 3219973"/>
                    <a:gd name="connsiteX22" fmla="*/ 1137323 w 2238808"/>
                    <a:gd name="connsiteY22" fmla="*/ 434 h 3219973"/>
                    <a:gd name="connsiteX0" fmla="*/ 1137323 w 2238808"/>
                    <a:gd name="connsiteY0" fmla="*/ 434 h 3219973"/>
                    <a:gd name="connsiteX1" fmla="*/ 1372346 w 2238808"/>
                    <a:gd name="connsiteY1" fmla="*/ 294211 h 3219973"/>
                    <a:gd name="connsiteX2" fmla="*/ 1392106 w 2238808"/>
                    <a:gd name="connsiteY2" fmla="*/ 498204 h 3219973"/>
                    <a:gd name="connsiteX3" fmla="*/ 2238808 w 2238808"/>
                    <a:gd name="connsiteY3" fmla="*/ 498204 h 3219973"/>
                    <a:gd name="connsiteX4" fmla="*/ 2238808 w 2238808"/>
                    <a:gd name="connsiteY4" fmla="*/ 1346344 h 3219973"/>
                    <a:gd name="connsiteX5" fmla="*/ 2047659 w 2238808"/>
                    <a:gd name="connsiteY5" fmla="*/ 1362801 h 3219973"/>
                    <a:gd name="connsiteX6" fmla="*/ 1744507 w 2238808"/>
                    <a:gd name="connsiteY6" fmla="*/ 1622400 h 3219973"/>
                    <a:gd name="connsiteX7" fmla="*/ 2038283 w 2238808"/>
                    <a:gd name="connsiteY7" fmla="*/ 1857423 h 3219973"/>
                    <a:gd name="connsiteX8" fmla="*/ 2238808 w 2238808"/>
                    <a:gd name="connsiteY8" fmla="*/ 1871435 h 3219973"/>
                    <a:gd name="connsiteX9" fmla="*/ 2238808 w 2238808"/>
                    <a:gd name="connsiteY9" fmla="*/ 2714846 h 3219973"/>
                    <a:gd name="connsiteX10" fmla="*/ 1138316 w 2238808"/>
                    <a:gd name="connsiteY10" fmla="*/ 3219539 h 3219973"/>
                    <a:gd name="connsiteX11" fmla="*/ 878717 w 2238808"/>
                    <a:gd name="connsiteY11" fmla="*/ 2916387 h 3219973"/>
                    <a:gd name="connsiteX12" fmla="*/ 0 w 2238808"/>
                    <a:gd name="connsiteY12" fmla="*/ 2714846 h 3219973"/>
                    <a:gd name="connsiteX13" fmla="*/ 0 w 2238808"/>
                    <a:gd name="connsiteY13" fmla="*/ 1876412 h 3219973"/>
                    <a:gd name="connsiteX14" fmla="*/ 198719 w 2238808"/>
                    <a:gd name="connsiteY14" fmla="*/ 1847595 h 3219973"/>
                    <a:gd name="connsiteX15" fmla="*/ 501871 w 2238808"/>
                    <a:gd name="connsiteY15" fmla="*/ 1587996 h 3219973"/>
                    <a:gd name="connsiteX16" fmla="*/ 208094 w 2238808"/>
                    <a:gd name="connsiteY16" fmla="*/ 1352973 h 3219973"/>
                    <a:gd name="connsiteX17" fmla="*/ 0 w 2238808"/>
                    <a:gd name="connsiteY17" fmla="*/ 1323559 h 3219973"/>
                    <a:gd name="connsiteX18" fmla="*/ 0 w 2238808"/>
                    <a:gd name="connsiteY18" fmla="*/ 498204 h 3219973"/>
                    <a:gd name="connsiteX19" fmla="*/ 856046 w 2238808"/>
                    <a:gd name="connsiteY19" fmla="*/ 498204 h 3219973"/>
                    <a:gd name="connsiteX20" fmla="*/ 877724 w 2238808"/>
                    <a:gd name="connsiteY20" fmla="*/ 303586 h 3219973"/>
                    <a:gd name="connsiteX21" fmla="*/ 1137323 w 2238808"/>
                    <a:gd name="connsiteY21" fmla="*/ 434 h 3219973"/>
                    <a:gd name="connsiteX0" fmla="*/ 1137323 w 2238808"/>
                    <a:gd name="connsiteY0" fmla="*/ 434 h 2916387"/>
                    <a:gd name="connsiteX1" fmla="*/ 1372346 w 2238808"/>
                    <a:gd name="connsiteY1" fmla="*/ 294211 h 2916387"/>
                    <a:gd name="connsiteX2" fmla="*/ 1392106 w 2238808"/>
                    <a:gd name="connsiteY2" fmla="*/ 498204 h 2916387"/>
                    <a:gd name="connsiteX3" fmla="*/ 2238808 w 2238808"/>
                    <a:gd name="connsiteY3" fmla="*/ 498204 h 2916387"/>
                    <a:gd name="connsiteX4" fmla="*/ 2238808 w 2238808"/>
                    <a:gd name="connsiteY4" fmla="*/ 1346344 h 2916387"/>
                    <a:gd name="connsiteX5" fmla="*/ 2047659 w 2238808"/>
                    <a:gd name="connsiteY5" fmla="*/ 1362801 h 2916387"/>
                    <a:gd name="connsiteX6" fmla="*/ 1744507 w 2238808"/>
                    <a:gd name="connsiteY6" fmla="*/ 1622400 h 2916387"/>
                    <a:gd name="connsiteX7" fmla="*/ 2038283 w 2238808"/>
                    <a:gd name="connsiteY7" fmla="*/ 1857423 h 2916387"/>
                    <a:gd name="connsiteX8" fmla="*/ 2238808 w 2238808"/>
                    <a:gd name="connsiteY8" fmla="*/ 1871435 h 2916387"/>
                    <a:gd name="connsiteX9" fmla="*/ 2238808 w 2238808"/>
                    <a:gd name="connsiteY9" fmla="*/ 2714846 h 2916387"/>
                    <a:gd name="connsiteX10" fmla="*/ 878717 w 2238808"/>
                    <a:gd name="connsiteY10" fmla="*/ 2916387 h 2916387"/>
                    <a:gd name="connsiteX11" fmla="*/ 0 w 2238808"/>
                    <a:gd name="connsiteY11" fmla="*/ 2714846 h 2916387"/>
                    <a:gd name="connsiteX12" fmla="*/ 0 w 2238808"/>
                    <a:gd name="connsiteY12" fmla="*/ 1876412 h 2916387"/>
                    <a:gd name="connsiteX13" fmla="*/ 198719 w 2238808"/>
                    <a:gd name="connsiteY13" fmla="*/ 1847595 h 2916387"/>
                    <a:gd name="connsiteX14" fmla="*/ 501871 w 2238808"/>
                    <a:gd name="connsiteY14" fmla="*/ 1587996 h 2916387"/>
                    <a:gd name="connsiteX15" fmla="*/ 208094 w 2238808"/>
                    <a:gd name="connsiteY15" fmla="*/ 1352973 h 2916387"/>
                    <a:gd name="connsiteX16" fmla="*/ 0 w 2238808"/>
                    <a:gd name="connsiteY16" fmla="*/ 1323559 h 2916387"/>
                    <a:gd name="connsiteX17" fmla="*/ 0 w 2238808"/>
                    <a:gd name="connsiteY17" fmla="*/ 498204 h 2916387"/>
                    <a:gd name="connsiteX18" fmla="*/ 856046 w 2238808"/>
                    <a:gd name="connsiteY18" fmla="*/ 498204 h 2916387"/>
                    <a:gd name="connsiteX19" fmla="*/ 877724 w 2238808"/>
                    <a:gd name="connsiteY19" fmla="*/ 303586 h 2916387"/>
                    <a:gd name="connsiteX20" fmla="*/ 1137323 w 2238808"/>
                    <a:gd name="connsiteY20" fmla="*/ 434 h 2916387"/>
                    <a:gd name="connsiteX0" fmla="*/ 1137323 w 2238808"/>
                    <a:gd name="connsiteY0" fmla="*/ 434 h 2714846"/>
                    <a:gd name="connsiteX1" fmla="*/ 1372346 w 2238808"/>
                    <a:gd name="connsiteY1" fmla="*/ 294211 h 2714846"/>
                    <a:gd name="connsiteX2" fmla="*/ 1392106 w 2238808"/>
                    <a:gd name="connsiteY2" fmla="*/ 498204 h 2714846"/>
                    <a:gd name="connsiteX3" fmla="*/ 2238808 w 2238808"/>
                    <a:gd name="connsiteY3" fmla="*/ 498204 h 2714846"/>
                    <a:gd name="connsiteX4" fmla="*/ 2238808 w 2238808"/>
                    <a:gd name="connsiteY4" fmla="*/ 1346344 h 2714846"/>
                    <a:gd name="connsiteX5" fmla="*/ 2047659 w 2238808"/>
                    <a:gd name="connsiteY5" fmla="*/ 1362801 h 2714846"/>
                    <a:gd name="connsiteX6" fmla="*/ 1744507 w 2238808"/>
                    <a:gd name="connsiteY6" fmla="*/ 1622400 h 2714846"/>
                    <a:gd name="connsiteX7" fmla="*/ 2038283 w 2238808"/>
                    <a:gd name="connsiteY7" fmla="*/ 1857423 h 2714846"/>
                    <a:gd name="connsiteX8" fmla="*/ 2238808 w 2238808"/>
                    <a:gd name="connsiteY8" fmla="*/ 1871435 h 2714846"/>
                    <a:gd name="connsiteX9" fmla="*/ 2238808 w 2238808"/>
                    <a:gd name="connsiteY9" fmla="*/ 2714846 h 2714846"/>
                    <a:gd name="connsiteX10" fmla="*/ 0 w 2238808"/>
                    <a:gd name="connsiteY10" fmla="*/ 2714846 h 2714846"/>
                    <a:gd name="connsiteX11" fmla="*/ 0 w 2238808"/>
                    <a:gd name="connsiteY11" fmla="*/ 1876412 h 2714846"/>
                    <a:gd name="connsiteX12" fmla="*/ 198719 w 2238808"/>
                    <a:gd name="connsiteY12" fmla="*/ 1847595 h 2714846"/>
                    <a:gd name="connsiteX13" fmla="*/ 501871 w 2238808"/>
                    <a:gd name="connsiteY13" fmla="*/ 1587996 h 2714846"/>
                    <a:gd name="connsiteX14" fmla="*/ 208094 w 2238808"/>
                    <a:gd name="connsiteY14" fmla="*/ 1352973 h 2714846"/>
                    <a:gd name="connsiteX15" fmla="*/ 0 w 2238808"/>
                    <a:gd name="connsiteY15" fmla="*/ 1323559 h 2714846"/>
                    <a:gd name="connsiteX16" fmla="*/ 0 w 2238808"/>
                    <a:gd name="connsiteY16" fmla="*/ 498204 h 2714846"/>
                    <a:gd name="connsiteX17" fmla="*/ 856046 w 2238808"/>
                    <a:gd name="connsiteY17" fmla="*/ 498204 h 2714846"/>
                    <a:gd name="connsiteX18" fmla="*/ 877724 w 2238808"/>
                    <a:gd name="connsiteY18" fmla="*/ 303586 h 2714846"/>
                    <a:gd name="connsiteX19" fmla="*/ 1137323 w 2238808"/>
                    <a:gd name="connsiteY19" fmla="*/ 434 h 271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8808" h="2714846">
                      <a:moveTo>
                        <a:pt x="1137323" y="434"/>
                      </a:moveTo>
                      <a:cubicBezTo>
                        <a:pt x="1427645" y="6164"/>
                        <a:pt x="1486849" y="152531"/>
                        <a:pt x="1372346" y="294211"/>
                      </a:cubicBezTo>
                      <a:cubicBezTo>
                        <a:pt x="1301587" y="382100"/>
                        <a:pt x="1309083" y="458290"/>
                        <a:pt x="1392106" y="498204"/>
                      </a:cubicBezTo>
                      <a:lnTo>
                        <a:pt x="2238808" y="498204"/>
                      </a:lnTo>
                      <a:lnTo>
                        <a:pt x="2238808" y="1346344"/>
                      </a:lnTo>
                      <a:cubicBezTo>
                        <a:pt x="2207568" y="1397977"/>
                        <a:pt x="2138019" y="1438842"/>
                        <a:pt x="2047659" y="1362801"/>
                      </a:cubicBezTo>
                      <a:cubicBezTo>
                        <a:pt x="1848160" y="1190246"/>
                        <a:pt x="1736172" y="1416628"/>
                        <a:pt x="1744507" y="1622400"/>
                      </a:cubicBezTo>
                      <a:cubicBezTo>
                        <a:pt x="1750236" y="1912723"/>
                        <a:pt x="1896603" y="1971927"/>
                        <a:pt x="2038283" y="1857423"/>
                      </a:cubicBezTo>
                      <a:cubicBezTo>
                        <a:pt x="2124007" y="1788408"/>
                        <a:pt x="2198601" y="1793838"/>
                        <a:pt x="2238808" y="1871435"/>
                      </a:cubicBezTo>
                      <a:lnTo>
                        <a:pt x="2238808" y="2714846"/>
                      </a:lnTo>
                      <a:lnTo>
                        <a:pt x="0" y="2714846"/>
                      </a:lnTo>
                      <a:lnTo>
                        <a:pt x="0" y="1876412"/>
                      </a:lnTo>
                      <a:cubicBezTo>
                        <a:pt x="27580" y="1819880"/>
                        <a:pt x="100974" y="1765340"/>
                        <a:pt x="198719" y="1847595"/>
                      </a:cubicBezTo>
                      <a:cubicBezTo>
                        <a:pt x="398217" y="2020151"/>
                        <a:pt x="510205" y="1793768"/>
                        <a:pt x="501871" y="1587996"/>
                      </a:cubicBezTo>
                      <a:cubicBezTo>
                        <a:pt x="496141" y="1297674"/>
                        <a:pt x="349774" y="1238470"/>
                        <a:pt x="208094" y="1352973"/>
                      </a:cubicBezTo>
                      <a:cubicBezTo>
                        <a:pt x="116933" y="1426367"/>
                        <a:pt x="38358" y="1415570"/>
                        <a:pt x="0" y="1323559"/>
                      </a:cubicBezTo>
                      <a:lnTo>
                        <a:pt x="0" y="498204"/>
                      </a:lnTo>
                      <a:lnTo>
                        <a:pt x="856046" y="498204"/>
                      </a:lnTo>
                      <a:cubicBezTo>
                        <a:pt x="909898" y="468337"/>
                        <a:pt x="956425" y="397108"/>
                        <a:pt x="877724" y="303586"/>
                      </a:cubicBezTo>
                      <a:cubicBezTo>
                        <a:pt x="705168" y="104088"/>
                        <a:pt x="931551" y="-7901"/>
                        <a:pt x="1137323" y="434"/>
                      </a:cubicBezTo>
                      <a:close/>
                    </a:path>
                  </a:pathLst>
                </a:custGeom>
                <a:solidFill>
                  <a:schemeClr val="accent5">
                    <a:lumMod val="75000"/>
                  </a:schemeClr>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 name="Rectangle 8"/>
                <p:cNvSpPr/>
                <p:nvPr/>
              </p:nvSpPr>
              <p:spPr>
                <a:xfrm>
                  <a:off x="3293972" y="4455924"/>
                  <a:ext cx="2409446" cy="1671750"/>
                </a:xfrm>
                <a:custGeom>
                  <a:avLst/>
                  <a:gdLst/>
                  <a:ahLst/>
                  <a:cxnLst/>
                  <a:rect l="l" t="t" r="r" b="b"/>
                  <a:pathLst>
                    <a:path w="3236610" h="2216642">
                      <a:moveTo>
                        <a:pt x="500083" y="0"/>
                      </a:moveTo>
                      <a:lnTo>
                        <a:pt x="1355409" y="0"/>
                      </a:lnTo>
                      <a:cubicBezTo>
                        <a:pt x="1427335" y="40654"/>
                        <a:pt x="1430674" y="113537"/>
                        <a:pt x="1363511" y="196959"/>
                      </a:cubicBezTo>
                      <a:cubicBezTo>
                        <a:pt x="1249008" y="338639"/>
                        <a:pt x="1308212" y="485006"/>
                        <a:pt x="1598534" y="490736"/>
                      </a:cubicBezTo>
                      <a:cubicBezTo>
                        <a:pt x="1804306" y="499071"/>
                        <a:pt x="2030689" y="387083"/>
                        <a:pt x="1858133" y="187584"/>
                      </a:cubicBezTo>
                      <a:cubicBezTo>
                        <a:pt x="1784799" y="100440"/>
                        <a:pt x="1820196" y="32652"/>
                        <a:pt x="1869222" y="0"/>
                      </a:cubicBezTo>
                      <a:lnTo>
                        <a:pt x="2738891" y="0"/>
                      </a:lnTo>
                      <a:lnTo>
                        <a:pt x="2738891" y="841665"/>
                      </a:lnTo>
                      <a:cubicBezTo>
                        <a:pt x="2778838" y="923935"/>
                        <a:pt x="2854809" y="931140"/>
                        <a:pt x="2942399" y="860621"/>
                      </a:cubicBezTo>
                      <a:cubicBezTo>
                        <a:pt x="3084079" y="746118"/>
                        <a:pt x="3230446" y="805322"/>
                        <a:pt x="3236176" y="1095644"/>
                      </a:cubicBezTo>
                      <a:cubicBezTo>
                        <a:pt x="3244511" y="1301416"/>
                        <a:pt x="3132523" y="1527799"/>
                        <a:pt x="2933024" y="1355243"/>
                      </a:cubicBezTo>
                      <a:cubicBezTo>
                        <a:pt x="2839946" y="1276916"/>
                        <a:pt x="2768950" y="1322631"/>
                        <a:pt x="2738891" y="1376192"/>
                      </a:cubicBezTo>
                      <a:lnTo>
                        <a:pt x="2738891" y="2216642"/>
                      </a:lnTo>
                      <a:lnTo>
                        <a:pt x="1875243" y="2216642"/>
                      </a:lnTo>
                      <a:cubicBezTo>
                        <a:pt x="1825053" y="2184599"/>
                        <a:pt x="1787343" y="2116047"/>
                        <a:pt x="1861840" y="2027522"/>
                      </a:cubicBezTo>
                      <a:cubicBezTo>
                        <a:pt x="2034396" y="1828023"/>
                        <a:pt x="1808013" y="1716035"/>
                        <a:pt x="1602241" y="1724370"/>
                      </a:cubicBezTo>
                      <a:cubicBezTo>
                        <a:pt x="1311919" y="1730099"/>
                        <a:pt x="1252715" y="1876466"/>
                        <a:pt x="1367218" y="2018146"/>
                      </a:cubicBezTo>
                      <a:cubicBezTo>
                        <a:pt x="1435187" y="2102570"/>
                        <a:pt x="1430951" y="2176199"/>
                        <a:pt x="1356569" y="2216642"/>
                      </a:cubicBezTo>
                      <a:lnTo>
                        <a:pt x="500083" y="2216642"/>
                      </a:lnTo>
                      <a:lnTo>
                        <a:pt x="500083" y="1382391"/>
                      </a:lnTo>
                      <a:cubicBezTo>
                        <a:pt x="460417" y="1296180"/>
                        <a:pt x="383328" y="1287472"/>
                        <a:pt x="294211" y="1359219"/>
                      </a:cubicBezTo>
                      <a:cubicBezTo>
                        <a:pt x="152531" y="1473723"/>
                        <a:pt x="6164" y="1414519"/>
                        <a:pt x="434" y="1124196"/>
                      </a:cubicBezTo>
                      <a:cubicBezTo>
                        <a:pt x="-7901" y="918424"/>
                        <a:pt x="104088" y="692042"/>
                        <a:pt x="303586" y="864597"/>
                      </a:cubicBezTo>
                      <a:cubicBezTo>
                        <a:pt x="398833" y="944751"/>
                        <a:pt x="470958" y="895011"/>
                        <a:pt x="500083" y="840090"/>
                      </a:cubicBezTo>
                      <a:close/>
                    </a:path>
                  </a:pathLst>
                </a:custGeom>
                <a:solidFill>
                  <a:schemeClr val="accent5">
                    <a:lumMod val="50000"/>
                  </a:schemeClr>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Rectangle 9"/>
                <p:cNvSpPr/>
                <p:nvPr/>
              </p:nvSpPr>
              <p:spPr>
                <a:xfrm>
                  <a:off x="5335509" y="4108808"/>
                  <a:ext cx="1664865" cy="2387474"/>
                </a:xfrm>
                <a:custGeom>
                  <a:avLst/>
                  <a:gdLst/>
                  <a:ahLst/>
                  <a:cxnLst/>
                  <a:rect l="l" t="t" r="r" b="b"/>
                  <a:pathLst>
                    <a:path w="2238808" h="3210527">
                      <a:moveTo>
                        <a:pt x="1103772" y="434"/>
                      </a:moveTo>
                      <a:cubicBezTo>
                        <a:pt x="1309544" y="-7901"/>
                        <a:pt x="1535927" y="104087"/>
                        <a:pt x="1363371" y="303586"/>
                      </a:cubicBezTo>
                      <a:cubicBezTo>
                        <a:pt x="1289962" y="390819"/>
                        <a:pt x="1325506" y="458656"/>
                        <a:pt x="1374609" y="491269"/>
                      </a:cubicBezTo>
                      <a:lnTo>
                        <a:pt x="2238808" y="491269"/>
                      </a:lnTo>
                      <a:lnTo>
                        <a:pt x="2238808" y="1352236"/>
                      </a:lnTo>
                      <a:cubicBezTo>
                        <a:pt x="2206512" y="1401949"/>
                        <a:pt x="2138277" y="1438689"/>
                        <a:pt x="2050327" y="1364676"/>
                      </a:cubicBezTo>
                      <a:cubicBezTo>
                        <a:pt x="1850828" y="1192121"/>
                        <a:pt x="1738840" y="1418503"/>
                        <a:pt x="1747175" y="1624275"/>
                      </a:cubicBezTo>
                      <a:cubicBezTo>
                        <a:pt x="1752904" y="1914598"/>
                        <a:pt x="1899271" y="1973802"/>
                        <a:pt x="2040951" y="1859298"/>
                      </a:cubicBezTo>
                      <a:cubicBezTo>
                        <a:pt x="2124960" y="1791663"/>
                        <a:pt x="2198280" y="1795525"/>
                        <a:pt x="2238808" y="1868888"/>
                      </a:cubicBezTo>
                      <a:lnTo>
                        <a:pt x="2238808" y="2707911"/>
                      </a:lnTo>
                      <a:lnTo>
                        <a:pt x="1404481" y="2707911"/>
                      </a:lnTo>
                      <a:cubicBezTo>
                        <a:pt x="1311664" y="2746093"/>
                        <a:pt x="1300572" y="2824873"/>
                        <a:pt x="1374193" y="2916316"/>
                      </a:cubicBezTo>
                      <a:cubicBezTo>
                        <a:pt x="1488697" y="3057996"/>
                        <a:pt x="1429493" y="3204363"/>
                        <a:pt x="1139170" y="3210093"/>
                      </a:cubicBezTo>
                      <a:cubicBezTo>
                        <a:pt x="933398" y="3218428"/>
                        <a:pt x="707016" y="3106440"/>
                        <a:pt x="879571" y="2906941"/>
                      </a:cubicBezTo>
                      <a:cubicBezTo>
                        <a:pt x="962206" y="2808745"/>
                        <a:pt x="906781" y="2735126"/>
                        <a:pt x="849941" y="2707911"/>
                      </a:cubicBezTo>
                      <a:lnTo>
                        <a:pt x="0" y="2707911"/>
                      </a:lnTo>
                      <a:lnTo>
                        <a:pt x="0" y="1862982"/>
                      </a:lnTo>
                      <a:cubicBezTo>
                        <a:pt x="31237" y="1811343"/>
                        <a:pt x="100790" y="1770465"/>
                        <a:pt x="191158" y="1846512"/>
                      </a:cubicBezTo>
                      <a:cubicBezTo>
                        <a:pt x="390657" y="2019068"/>
                        <a:pt x="502645" y="1792685"/>
                        <a:pt x="494310" y="1586913"/>
                      </a:cubicBezTo>
                      <a:cubicBezTo>
                        <a:pt x="488580" y="1296591"/>
                        <a:pt x="342213" y="1237387"/>
                        <a:pt x="200533" y="1351890"/>
                      </a:cubicBezTo>
                      <a:cubicBezTo>
                        <a:pt x="114805" y="1420910"/>
                        <a:pt x="40207" y="1415475"/>
                        <a:pt x="0" y="1337865"/>
                      </a:cubicBezTo>
                      <a:lnTo>
                        <a:pt x="0" y="491269"/>
                      </a:lnTo>
                      <a:lnTo>
                        <a:pt x="860483" y="491269"/>
                      </a:lnTo>
                      <a:cubicBezTo>
                        <a:pt x="932567" y="450629"/>
                        <a:pt x="935965" y="377698"/>
                        <a:pt x="868749" y="294211"/>
                      </a:cubicBezTo>
                      <a:cubicBezTo>
                        <a:pt x="754246" y="152531"/>
                        <a:pt x="813450" y="6164"/>
                        <a:pt x="1103772" y="434"/>
                      </a:cubicBezTo>
                      <a:close/>
                    </a:path>
                  </a:pathLst>
                </a:custGeom>
                <a:solidFill>
                  <a:schemeClr val="accent4">
                    <a:lumMod val="75000"/>
                  </a:schemeClr>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Rectangle 6"/>
                <p:cNvSpPr/>
                <p:nvPr/>
              </p:nvSpPr>
              <p:spPr>
                <a:xfrm>
                  <a:off x="4970348" y="2798694"/>
                  <a:ext cx="2385161" cy="1751747"/>
                </a:xfrm>
                <a:custGeom>
                  <a:avLst/>
                  <a:gdLst/>
                  <a:ahLst/>
                  <a:cxnLst/>
                  <a:rect l="l" t="t" r="r" b="b"/>
                  <a:pathLst>
                    <a:path w="3231463" h="2216642">
                      <a:moveTo>
                        <a:pt x="488407" y="0"/>
                      </a:moveTo>
                      <a:lnTo>
                        <a:pt x="1338672" y="0"/>
                      </a:lnTo>
                      <a:cubicBezTo>
                        <a:pt x="1395348" y="27411"/>
                        <a:pt x="1450296" y="100909"/>
                        <a:pt x="1367865" y="198863"/>
                      </a:cubicBezTo>
                      <a:cubicBezTo>
                        <a:pt x="1195310" y="398361"/>
                        <a:pt x="1421692" y="510350"/>
                        <a:pt x="1627464" y="502015"/>
                      </a:cubicBezTo>
                      <a:cubicBezTo>
                        <a:pt x="1917787" y="496285"/>
                        <a:pt x="1976991" y="349918"/>
                        <a:pt x="1862487" y="208238"/>
                      </a:cubicBezTo>
                      <a:cubicBezTo>
                        <a:pt x="1788988" y="116946"/>
                        <a:pt x="1799921" y="38276"/>
                        <a:pt x="1892306" y="0"/>
                      </a:cubicBezTo>
                      <a:lnTo>
                        <a:pt x="2727215" y="0"/>
                      </a:lnTo>
                      <a:lnTo>
                        <a:pt x="2727215" y="822966"/>
                      </a:lnTo>
                      <a:cubicBezTo>
                        <a:pt x="2764505" y="919991"/>
                        <a:pt x="2844341" y="932642"/>
                        <a:pt x="2937252" y="857839"/>
                      </a:cubicBezTo>
                      <a:cubicBezTo>
                        <a:pt x="3078932" y="743336"/>
                        <a:pt x="3225299" y="802540"/>
                        <a:pt x="3231029" y="1092862"/>
                      </a:cubicBezTo>
                      <a:cubicBezTo>
                        <a:pt x="3239363" y="1298634"/>
                        <a:pt x="3127376" y="1525017"/>
                        <a:pt x="2927877" y="1352461"/>
                      </a:cubicBezTo>
                      <a:cubicBezTo>
                        <a:pt x="2827288" y="1267813"/>
                        <a:pt x="2752488" y="1328035"/>
                        <a:pt x="2727215" y="1386358"/>
                      </a:cubicBezTo>
                      <a:lnTo>
                        <a:pt x="2727215" y="2216642"/>
                      </a:lnTo>
                      <a:lnTo>
                        <a:pt x="1860521" y="2216642"/>
                      </a:lnTo>
                      <a:cubicBezTo>
                        <a:pt x="1837820" y="2200838"/>
                        <a:pt x="1818429" y="2177419"/>
                        <a:pt x="1813039" y="2147782"/>
                      </a:cubicBezTo>
                      <a:lnTo>
                        <a:pt x="1810254" y="2118936"/>
                      </a:lnTo>
                      <a:cubicBezTo>
                        <a:pt x="1810208" y="2118688"/>
                        <a:pt x="1810229" y="2118445"/>
                        <a:pt x="1810273" y="2118204"/>
                      </a:cubicBezTo>
                      <a:lnTo>
                        <a:pt x="1820313" y="2081771"/>
                      </a:lnTo>
                      <a:lnTo>
                        <a:pt x="1824818" y="2071986"/>
                      </a:lnTo>
                      <a:lnTo>
                        <a:pt x="1851775" y="2030622"/>
                      </a:lnTo>
                      <a:cubicBezTo>
                        <a:pt x="1851776" y="2030620"/>
                        <a:pt x="1851777" y="2030619"/>
                        <a:pt x="1851778" y="2030617"/>
                      </a:cubicBezTo>
                      <a:cubicBezTo>
                        <a:pt x="1916487" y="1955805"/>
                        <a:pt x="1925094" y="1893299"/>
                        <a:pt x="1899726" y="1844830"/>
                      </a:cubicBezTo>
                      <a:cubicBezTo>
                        <a:pt x="1857446" y="1764047"/>
                        <a:pt x="1720787" y="1722255"/>
                        <a:pt x="1592179" y="1727465"/>
                      </a:cubicBezTo>
                      <a:cubicBezTo>
                        <a:pt x="1301857" y="1733194"/>
                        <a:pt x="1242653" y="1879561"/>
                        <a:pt x="1357156" y="2021241"/>
                      </a:cubicBezTo>
                      <a:lnTo>
                        <a:pt x="1390222" y="2074618"/>
                      </a:lnTo>
                      <a:lnTo>
                        <a:pt x="1394924" y="2084998"/>
                      </a:lnTo>
                      <a:lnTo>
                        <a:pt x="1404753" y="2131880"/>
                      </a:lnTo>
                      <a:lnTo>
                        <a:pt x="1404006" y="2138703"/>
                      </a:lnTo>
                      <a:lnTo>
                        <a:pt x="1391530" y="2179093"/>
                      </a:lnTo>
                      <a:lnTo>
                        <a:pt x="1390707" y="2180817"/>
                      </a:lnTo>
                      <a:lnTo>
                        <a:pt x="1351638" y="2216641"/>
                      </a:lnTo>
                      <a:lnTo>
                        <a:pt x="1351637" y="2216642"/>
                      </a:lnTo>
                      <a:lnTo>
                        <a:pt x="488407" y="2216642"/>
                      </a:lnTo>
                      <a:lnTo>
                        <a:pt x="488407" y="1355011"/>
                      </a:lnTo>
                      <a:cubicBezTo>
                        <a:pt x="454667" y="1308229"/>
                        <a:pt x="388264" y="1276823"/>
                        <a:pt x="303586" y="1348082"/>
                      </a:cubicBezTo>
                      <a:cubicBezTo>
                        <a:pt x="104087" y="1520638"/>
                        <a:pt x="-7901" y="1294255"/>
                        <a:pt x="434" y="1088483"/>
                      </a:cubicBezTo>
                      <a:cubicBezTo>
                        <a:pt x="6164" y="798161"/>
                        <a:pt x="152531" y="738957"/>
                        <a:pt x="294211" y="853460"/>
                      </a:cubicBezTo>
                      <a:cubicBezTo>
                        <a:pt x="375800" y="919148"/>
                        <a:pt x="447308" y="917396"/>
                        <a:pt x="488407" y="849938"/>
                      </a:cubicBezTo>
                      <a:close/>
                    </a:path>
                  </a:pathLst>
                </a:custGeom>
                <a:solidFill>
                  <a:schemeClr val="accent2"/>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 name="Group 9"/>
              <p:cNvGrpSpPr/>
              <p:nvPr/>
            </p:nvGrpSpPr>
            <p:grpSpPr>
              <a:xfrm>
                <a:off x="2241062" y="1731374"/>
                <a:ext cx="4460610" cy="3858491"/>
                <a:chOff x="2241062" y="1731374"/>
                <a:chExt cx="4460610" cy="3858491"/>
              </a:xfrm>
            </p:grpSpPr>
            <p:sp>
              <p:nvSpPr>
                <p:cNvPr id="11" name="TextBox 10"/>
                <p:cNvSpPr txBox="1"/>
                <p:nvPr/>
              </p:nvSpPr>
              <p:spPr>
                <a:xfrm>
                  <a:off x="2241062" y="1781181"/>
                  <a:ext cx="1057058" cy="59313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Company Portal</a:t>
                  </a:r>
                </a:p>
              </p:txBody>
            </p:sp>
            <p:sp>
              <p:nvSpPr>
                <p:cNvPr id="12" name="TextBox 11"/>
                <p:cNvSpPr txBox="1"/>
                <p:nvPr/>
              </p:nvSpPr>
              <p:spPr>
                <a:xfrm>
                  <a:off x="3831188" y="1781181"/>
                  <a:ext cx="1239214" cy="343393"/>
                </a:xfrm>
                <a:prstGeom prst="rect">
                  <a:avLst/>
                </a:prstGeom>
                <a:noFill/>
                <a:scene3d>
                  <a:camera prst="orthographicFront"/>
                  <a:lightRig rig="threePt" dir="t"/>
                </a:scene3d>
                <a:sp3d>
                  <a:bevelT/>
                </a:sp3d>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1-9 Rooms</a:t>
                  </a:r>
                </a:p>
              </p:txBody>
            </p:sp>
            <p:sp>
              <p:nvSpPr>
                <p:cNvPr id="13" name="TextBox 12"/>
                <p:cNvSpPr txBox="1"/>
                <p:nvPr/>
              </p:nvSpPr>
              <p:spPr>
                <a:xfrm>
                  <a:off x="5569588" y="1731374"/>
                  <a:ext cx="1106910" cy="842876"/>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eBids </a:t>
                  </a:r>
                </a:p>
                <a:p>
                  <a:pPr algn="ctr"/>
                  <a:r>
                    <a:rPr lang="en-US" sz="1600" b="1" dirty="0">
                      <a:solidFill>
                        <a:schemeClr val="bg1"/>
                      </a:solidFill>
                      <a:effectLst>
                        <a:outerShdw blurRad="38100" dist="38100" dir="2700000" algn="tl">
                          <a:srgbClr val="000000">
                            <a:alpha val="43137"/>
                          </a:srgbClr>
                        </a:outerShdw>
                      </a:effectLst>
                    </a:rPr>
                    <a:t>for</a:t>
                  </a:r>
                </a:p>
                <a:p>
                  <a:pPr algn="ctr"/>
                  <a:r>
                    <a:rPr lang="en-US" sz="1600" b="1" dirty="0">
                      <a:solidFill>
                        <a:schemeClr val="bg1"/>
                      </a:solidFill>
                      <a:effectLst>
                        <a:outerShdw blurRad="38100" dist="38100" dir="2700000" algn="tl">
                          <a:srgbClr val="000000">
                            <a:alpha val="43137"/>
                          </a:srgbClr>
                        </a:outerShdw>
                      </a:effectLst>
                    </a:rPr>
                    <a:t> Meetings</a:t>
                  </a:r>
                </a:p>
              </p:txBody>
            </p:sp>
            <p:sp>
              <p:nvSpPr>
                <p:cNvPr id="14" name="TextBox 13"/>
                <p:cNvSpPr txBox="1"/>
                <p:nvPr/>
              </p:nvSpPr>
              <p:spPr>
                <a:xfrm>
                  <a:off x="5593226" y="3236652"/>
                  <a:ext cx="1108446" cy="343393"/>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Duty of Care</a:t>
                  </a:r>
                </a:p>
              </p:txBody>
            </p:sp>
            <p:sp>
              <p:nvSpPr>
                <p:cNvPr id="15" name="TextBox 14"/>
                <p:cNvSpPr txBox="1"/>
                <p:nvPr/>
              </p:nvSpPr>
              <p:spPr>
                <a:xfrm>
                  <a:off x="2371374" y="3267737"/>
                  <a:ext cx="936083" cy="593134"/>
                </a:xfrm>
                <a:prstGeom prst="rect">
                  <a:avLst/>
                </a:prstGeom>
                <a:noFill/>
                <a:scene3d>
                  <a:camera prst="orthographicFront"/>
                  <a:lightRig rig="threePt" dir="t"/>
                </a:scene3d>
                <a:sp3d>
                  <a:bevelT/>
                </a:sp3d>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Profiles</a:t>
                  </a:r>
                </a:p>
                <a:p>
                  <a:pPr algn="ctr"/>
                  <a:r>
                    <a:rPr lang="en-US" sz="1600" b="1" dirty="0">
                      <a:solidFill>
                        <a:schemeClr val="bg1"/>
                      </a:solidFill>
                      <a:effectLst>
                        <a:outerShdw blurRad="38100" dist="38100" dir="2700000" algn="tl">
                          <a:srgbClr val="000000">
                            <a:alpha val="43137"/>
                          </a:srgbClr>
                        </a:outerShdw>
                      </a:effectLst>
                    </a:rPr>
                    <a:t>&amp; Rules</a:t>
                  </a:r>
                </a:p>
              </p:txBody>
            </p:sp>
            <p:sp>
              <p:nvSpPr>
                <p:cNvPr id="16" name="TextBox 15"/>
                <p:cNvSpPr txBox="1"/>
                <p:nvPr/>
              </p:nvSpPr>
              <p:spPr>
                <a:xfrm>
                  <a:off x="3696564" y="4996731"/>
                  <a:ext cx="1624770" cy="59313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Registration Web Site &amp; App</a:t>
                  </a:r>
                </a:p>
              </p:txBody>
            </p:sp>
            <p:sp>
              <p:nvSpPr>
                <p:cNvPr id="17" name="TextBox 16"/>
                <p:cNvSpPr txBox="1"/>
                <p:nvPr/>
              </p:nvSpPr>
              <p:spPr>
                <a:xfrm>
                  <a:off x="5690976" y="4911158"/>
                  <a:ext cx="936083" cy="59313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Data &amp; Reports</a:t>
                  </a:r>
                </a:p>
              </p:txBody>
            </p:sp>
          </p:grpSp>
        </p:grpSp>
        <p:sp>
          <p:nvSpPr>
            <p:cNvPr id="8" name="TextBox 7"/>
            <p:cNvSpPr txBox="1"/>
            <p:nvPr/>
          </p:nvSpPr>
          <p:spPr>
            <a:xfrm>
              <a:off x="1290854" y="4849775"/>
              <a:ext cx="1248111" cy="789944"/>
            </a:xfrm>
            <a:prstGeom prst="rect">
              <a:avLst/>
            </a:prstGeom>
            <a:noFill/>
            <a:scene3d>
              <a:camera prst="orthographicFront"/>
              <a:lightRig rig="threePt" dir="t"/>
            </a:scene3d>
            <a:sp3d>
              <a:bevelT/>
            </a:sp3d>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Hotels &amp; Room Blocks</a:t>
              </a:r>
            </a:p>
          </p:txBody>
        </p:sp>
      </p:grpSp>
      <p:sp>
        <p:nvSpPr>
          <p:cNvPr id="27" name="Rectangle 26"/>
          <p:cNvSpPr/>
          <p:nvPr/>
        </p:nvSpPr>
        <p:spPr>
          <a:xfrm>
            <a:off x="1976626" y="27473"/>
            <a:ext cx="8267631" cy="834844"/>
          </a:xfrm>
          <a:prstGeom prst="rect">
            <a:avLst/>
          </a:prstGeom>
        </p:spPr>
        <p:txBody>
          <a:bodyPr wrap="square">
            <a:spAutoFit/>
          </a:bodyPr>
          <a:lstStyle/>
          <a:p>
            <a:pPr algn="ctr"/>
            <a:r>
              <a:rPr lang="en-US" sz="3200" dirty="0">
                <a:solidFill>
                  <a:srgbClr val="0070C0"/>
                </a:solidFill>
                <a:latin typeface="Arial" panose="020B0604020202020204" pitchFamily="34" charset="0"/>
                <a:cs typeface="Arial" panose="020B0604020202020204" pitchFamily="34" charset="0"/>
              </a:rPr>
              <a:t>Ease of Use + Modules + Integrations </a:t>
            </a:r>
            <a:br>
              <a:rPr lang="en-US" sz="2800" dirty="0">
                <a:solidFill>
                  <a:srgbClr val="0070C0"/>
                </a:solidFill>
                <a:latin typeface="Arial" panose="020B0604020202020204" pitchFamily="34" charset="0"/>
                <a:cs typeface="Arial" panose="020B0604020202020204" pitchFamily="34" charset="0"/>
              </a:rPr>
            </a:br>
            <a:r>
              <a:rPr lang="en-US" sz="1625" dirty="0">
                <a:solidFill>
                  <a:srgbClr val="0070C0"/>
                </a:solidFill>
                <a:latin typeface="Arial" panose="020B0604020202020204" pitchFamily="34" charset="0"/>
                <a:cs typeface="Arial" panose="020B0604020202020204" pitchFamily="34" charset="0"/>
              </a:rPr>
              <a:t>to corporate travel systems is a key technology</a:t>
            </a:r>
          </a:p>
        </p:txBody>
      </p:sp>
      <p:pic>
        <p:nvPicPr>
          <p:cNvPr id="29" name="Picture 28" descr="A picture containing thing&#10;&#10;Description generated with very high confidence"/>
          <p:cNvPicPr>
            <a:picLocks noChangeAspect="1"/>
          </p:cNvPicPr>
          <p:nvPr/>
        </p:nvPicPr>
        <p:blipFill>
          <a:blip r:embed="rId3"/>
          <a:stretch>
            <a:fillRect/>
          </a:stretch>
        </p:blipFill>
        <p:spPr>
          <a:xfrm>
            <a:off x="5431772" y="3361149"/>
            <a:ext cx="1904593" cy="952381"/>
          </a:xfrm>
          <a:prstGeom prst="rect">
            <a:avLst/>
          </a:prstGeom>
        </p:spPr>
      </p:pic>
    </p:spTree>
    <p:extLst>
      <p:ext uri="{BB962C8B-B14F-4D97-AF65-F5344CB8AC3E}">
        <p14:creationId xmlns:p14="http://schemas.microsoft.com/office/powerpoint/2010/main" val="264477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747778" y="452718"/>
            <a:ext cx="9957168" cy="681601"/>
          </a:xfrm>
        </p:spPr>
        <p:txBody>
          <a:bodyPr/>
          <a:lstStyle/>
          <a:p>
            <a:pPr algn="ctr"/>
            <a:r>
              <a:rPr lang="en-US" sz="4800" b="1" dirty="0">
                <a:solidFill>
                  <a:schemeClr val="bg1"/>
                </a:solidFill>
              </a:rPr>
              <a:t>Typical Objections</a:t>
            </a:r>
          </a:p>
        </p:txBody>
      </p:sp>
      <p:sp>
        <p:nvSpPr>
          <p:cNvPr id="4" name="Content Placeholder 3"/>
          <p:cNvSpPr>
            <a:spLocks noGrp="1"/>
          </p:cNvSpPr>
          <p:nvPr>
            <p:ph idx="1"/>
          </p:nvPr>
        </p:nvSpPr>
        <p:spPr>
          <a:xfrm>
            <a:off x="2025570" y="1134319"/>
            <a:ext cx="8657863" cy="4884516"/>
          </a:xfrm>
        </p:spPr>
        <p:txBody>
          <a:bodyPr>
            <a:normAutofit fontScale="85000" lnSpcReduction="20000"/>
          </a:bodyPr>
          <a:lstStyle/>
          <a:p>
            <a:pPr defTabSz="816388">
              <a:lnSpc>
                <a:spcPct val="85000"/>
              </a:lnSpc>
              <a:spcBef>
                <a:spcPts val="375"/>
              </a:spcBef>
              <a:buClr>
                <a:srgbClr val="F6842C"/>
              </a:buClr>
              <a:buSzPct val="120000"/>
              <a:buFont typeface="Wingdings" panose="05000000000000000000" pitchFamily="2" charset="2"/>
              <a:buChar char="§"/>
              <a:defRPr/>
            </a:pPr>
            <a:endParaRPr lang="en-US" sz="1600" dirty="0">
              <a:solidFill>
                <a:schemeClr val="tx1"/>
              </a:solidFill>
              <a:effectLst>
                <a:glow rad="63500">
                  <a:schemeClr val="bg1">
                    <a:alpha val="40000"/>
                  </a:schemeClr>
                </a:glow>
              </a:effectLst>
              <a:latin typeface="Arial" panose="020B0604020202020204" pitchFamily="34" charset="0"/>
            </a:endParaRPr>
          </a:p>
          <a:p>
            <a:pPr defTabSz="816388">
              <a:lnSpc>
                <a:spcPct val="85000"/>
              </a:lnSpc>
              <a:spcBef>
                <a:spcPts val="375"/>
              </a:spcBef>
              <a:buClr>
                <a:srgbClr val="F6842C"/>
              </a:buClr>
              <a:buSzPct val="120000"/>
              <a:buFont typeface="Wingdings" panose="05000000000000000000" pitchFamily="2" charset="2"/>
              <a:buChar char="ü"/>
              <a:defRPr/>
            </a:pPr>
            <a:endParaRPr lang="en-US" sz="1600" dirty="0">
              <a:solidFill>
                <a:schemeClr val="tx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You are not aware it is a problem because you have no visibility</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No clear ownership - falls between the travel manager and meeting department</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i="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Administrators love the perks of planning a meeting</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You have looked at technology but it was too difficult and too expensive</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You are afraid of the costs </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You don’t want to lose the control</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latin typeface="+mn-lt"/>
              </a:rPr>
              <a:t>Adoption of a new system</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rPr>
              <a:t>You are not aware that your agency can fix it</a:t>
            </a:r>
          </a:p>
          <a:p>
            <a:pPr marL="0" indent="0" defTabSz="816388">
              <a:lnSpc>
                <a:spcPct val="85000"/>
              </a:lnSpc>
              <a:spcBef>
                <a:spcPts val="375"/>
              </a:spcBef>
              <a:buClr>
                <a:srgbClr val="F6842C"/>
              </a:buClr>
              <a:buSzPct val="120000"/>
              <a:buNone/>
              <a:defRPr/>
            </a:pPr>
            <a:r>
              <a:rPr lang="en-US" sz="2000" b="1" dirty="0">
                <a:solidFill>
                  <a:schemeClr val="bg1"/>
                </a:solidFill>
                <a:effectLst>
                  <a:glow rad="63500">
                    <a:schemeClr val="bg1">
                      <a:alpha val="40000"/>
                    </a:schemeClr>
                  </a:glow>
                </a:effectLst>
              </a:rPr>
              <a:t>     </a:t>
            </a:r>
            <a:endParaRPr lang="en-US" sz="2000" b="1" dirty="0">
              <a:solidFill>
                <a:schemeClr val="bg1"/>
              </a:solidFill>
              <a:effectLst>
                <a:glow rad="63500">
                  <a:schemeClr val="bg1">
                    <a:alpha val="40000"/>
                  </a:schemeClr>
                </a:glow>
              </a:effectLst>
              <a:latin typeface="+mn-l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rPr>
              <a:t>Next year</a:t>
            </a:r>
          </a:p>
          <a:p>
            <a:pPr defTabSz="816388">
              <a:lnSpc>
                <a:spcPct val="85000"/>
              </a:lnSpc>
              <a:spcBef>
                <a:spcPts val="375"/>
              </a:spcBef>
              <a:buClr>
                <a:srgbClr val="F6842C"/>
              </a:buClr>
              <a:buSzPct val="120000"/>
              <a:buFont typeface="Wingdings" panose="05000000000000000000" pitchFamily="2" charset="2"/>
              <a:buChar char="ü"/>
              <a:defRPr/>
            </a:pPr>
            <a:endParaRPr lang="en-US" sz="2000" b="1" dirty="0">
              <a:solidFill>
                <a:schemeClr val="bg1"/>
              </a:solidFill>
              <a:effectLst>
                <a:glow rad="63500">
                  <a:schemeClr val="bg1">
                    <a:alpha val="40000"/>
                  </a:schemeClr>
                </a:glow>
              </a:effectLst>
            </a:endParaRPr>
          </a:p>
          <a:p>
            <a:pPr defTabSz="816388">
              <a:lnSpc>
                <a:spcPct val="85000"/>
              </a:lnSpc>
              <a:spcBef>
                <a:spcPts val="375"/>
              </a:spcBef>
              <a:buClr>
                <a:srgbClr val="F6842C"/>
              </a:buClr>
              <a:buSzPct val="120000"/>
              <a:buFont typeface="Wingdings" panose="05000000000000000000" pitchFamily="2" charset="2"/>
              <a:buChar char="ü"/>
              <a:defRPr/>
            </a:pPr>
            <a:r>
              <a:rPr lang="en-US" sz="2000" b="1" dirty="0">
                <a:solidFill>
                  <a:schemeClr val="bg1"/>
                </a:solidFill>
                <a:effectLst>
                  <a:glow rad="63500">
                    <a:schemeClr val="bg1">
                      <a:alpha val="40000"/>
                    </a:schemeClr>
                  </a:glow>
                </a:effectLst>
              </a:rPr>
              <a:t>What could really go wrong?</a:t>
            </a:r>
          </a:p>
          <a:p>
            <a:pPr defTabSz="816388">
              <a:lnSpc>
                <a:spcPct val="85000"/>
              </a:lnSpc>
              <a:spcBef>
                <a:spcPts val="375"/>
              </a:spcBef>
              <a:buClr>
                <a:srgbClr val="F6842C"/>
              </a:buClr>
              <a:buSzPct val="120000"/>
              <a:buFont typeface="Wingdings" panose="05000000000000000000" pitchFamily="2" charset="2"/>
              <a:buChar char="ü"/>
              <a:defRPr/>
            </a:pPr>
            <a:endParaRPr lang="en-US" sz="1400" dirty="0">
              <a:solidFill>
                <a:schemeClr val="tx1"/>
              </a:solidFill>
              <a:effectLst>
                <a:glow rad="63500">
                  <a:schemeClr val="bg1">
                    <a:alpha val="40000"/>
                  </a:schemeClr>
                </a:glow>
              </a:effectLst>
              <a:latin typeface="+mn-lt"/>
            </a:endParaRPr>
          </a:p>
          <a:p>
            <a:endParaRPr lang="en-US"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997" y="3921555"/>
            <a:ext cx="3194582"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35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5653052" y="730360"/>
            <a:ext cx="1208670" cy="553726"/>
          </a:xfrm>
          <a:prstGeom prst="rect">
            <a:avLst/>
          </a:prstGeom>
          <a:noFill/>
        </p:spPr>
        <p:txBody>
          <a:bodyPr wrap="none" rtlCol="0">
            <a:spAutoFit/>
          </a:bodyPr>
          <a:lstStyle/>
          <a:p>
            <a:pPr algn="ctr"/>
            <a:r>
              <a:rPr lang="en-US" sz="2999" dirty="0">
                <a:solidFill>
                  <a:srgbClr val="38383A"/>
                </a:solidFill>
                <a:latin typeface="Source Sans Pro" panose="020B0503030403020204" pitchFamily="34" charset="0"/>
                <a:ea typeface="Source Sans Pro" panose="020B0503030403020204" pitchFamily="34" charset="0"/>
              </a:rPr>
              <a:t>Demo</a:t>
            </a:r>
            <a:endParaRPr lang="en-IN" sz="2399" dirty="0">
              <a:solidFill>
                <a:srgbClr val="9CD252"/>
              </a:solidFill>
              <a:latin typeface="Source Sans Pro" panose="020B0503030403020204" pitchFamily="34" charset="0"/>
              <a:ea typeface="Source Sans Pro" panose="020B0503030403020204" pitchFamily="34" charset="0"/>
            </a:endParaRPr>
          </a:p>
        </p:txBody>
      </p:sp>
      <p:sp>
        <p:nvSpPr>
          <p:cNvPr id="32" name="TextBox 31"/>
          <p:cNvSpPr txBox="1"/>
          <p:nvPr/>
        </p:nvSpPr>
        <p:spPr>
          <a:xfrm>
            <a:off x="11123487" y="6580182"/>
            <a:ext cx="1167804" cy="276927"/>
          </a:xfrm>
          <a:prstGeom prst="rect">
            <a:avLst/>
          </a:prstGeom>
          <a:noFill/>
        </p:spPr>
        <p:txBody>
          <a:bodyPr wrap="none" rtlCol="0">
            <a:spAutoFit/>
          </a:bodyPr>
          <a:lstStyle/>
          <a:p>
            <a:r>
              <a:rPr lang="en-IN" sz="1200" dirty="0">
                <a:solidFill>
                  <a:srgbClr val="2C2C2E"/>
                </a:solidFill>
                <a:latin typeface="Source Sans Pro" panose="020B0503030403020204" pitchFamily="34" charset="0"/>
                <a:ea typeface="Source Sans Pro" panose="020B0503030403020204" pitchFamily="34" charset="0"/>
              </a:rPr>
              <a:t>GRUPIZE I 12</a:t>
            </a:r>
          </a:p>
        </p:txBody>
      </p:sp>
      <p:sp>
        <p:nvSpPr>
          <p:cNvPr id="2" name="Title 1"/>
          <p:cNvSpPr>
            <a:spLocks noGrp="1"/>
          </p:cNvSpPr>
          <p:nvPr>
            <p:ph type="ctrTitle"/>
          </p:nvPr>
        </p:nvSpPr>
        <p:spPr/>
        <p:txBody>
          <a:bodyPr/>
          <a:lstStyle/>
          <a:p>
            <a:r>
              <a:rPr lang="en-US" dirty="0"/>
              <a:t>https://projects.invisionapp.com/share/XTBRF4MR7#/screens</a:t>
            </a:r>
          </a:p>
        </p:txBody>
      </p:sp>
    </p:spTree>
    <p:extLst>
      <p:ext uri="{BB962C8B-B14F-4D97-AF65-F5344CB8AC3E}">
        <p14:creationId xmlns:p14="http://schemas.microsoft.com/office/powerpoint/2010/main" val="3054970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452718"/>
            <a:ext cx="10243595" cy="739474"/>
          </a:xfrm>
        </p:spPr>
        <p:txBody>
          <a:bodyPr/>
          <a:lstStyle/>
          <a:p>
            <a:pPr algn="ctr"/>
            <a:r>
              <a:rPr lang="en-US" dirty="0">
                <a:solidFill>
                  <a:schemeClr val="bg1"/>
                </a:solidFill>
              </a:rPr>
              <a:t>Step 1: Start the dialogue with your agency</a:t>
            </a:r>
          </a:p>
        </p:txBody>
      </p:sp>
      <p:sp>
        <p:nvSpPr>
          <p:cNvPr id="4" name="Content Placeholder 3"/>
          <p:cNvSpPr>
            <a:spLocks noGrp="1"/>
          </p:cNvSpPr>
          <p:nvPr>
            <p:ph idx="1"/>
          </p:nvPr>
        </p:nvSpPr>
        <p:spPr>
          <a:xfrm>
            <a:off x="2291788" y="1527858"/>
            <a:ext cx="9412176" cy="4720543"/>
          </a:xfrm>
        </p:spPr>
        <p:txBody>
          <a:bodyPr/>
          <a:lstStyle/>
          <a:p>
            <a:r>
              <a:rPr lang="en-US" sz="1800" dirty="0">
                <a:solidFill>
                  <a:schemeClr val="bg1"/>
                </a:solidFill>
                <a:latin typeface="Arial" panose="020B0604020202020204" pitchFamily="34" charset="0"/>
              </a:rPr>
              <a:t>Do you have a Strategic Meetings Management Program? </a:t>
            </a:r>
          </a:p>
          <a:p>
            <a:r>
              <a:rPr lang="en-US" sz="1800" dirty="0">
                <a:solidFill>
                  <a:schemeClr val="bg1"/>
                </a:solidFill>
                <a:latin typeface="Arial" panose="020B0604020202020204" pitchFamily="34" charset="0"/>
              </a:rPr>
              <a:t>Do you want access to the Travel Leaders Worldwide Hotel Program Rates?</a:t>
            </a:r>
          </a:p>
          <a:p>
            <a:r>
              <a:rPr lang="en-US" sz="1800" dirty="0">
                <a:solidFill>
                  <a:schemeClr val="bg1"/>
                </a:solidFill>
                <a:latin typeface="Arial" panose="020B0604020202020204" pitchFamily="34" charset="0"/>
              </a:rPr>
              <a:t>Do you regularly have small groups of employees traveling together?</a:t>
            </a:r>
          </a:p>
          <a:p>
            <a:r>
              <a:rPr lang="en-US" sz="1800" dirty="0">
                <a:solidFill>
                  <a:schemeClr val="bg1"/>
                </a:solidFill>
                <a:latin typeface="Arial" panose="020B0604020202020204" pitchFamily="34" charset="0"/>
              </a:rPr>
              <a:t>Who is currently handling your small meeting planning?</a:t>
            </a:r>
          </a:p>
          <a:p>
            <a:r>
              <a:rPr lang="en-US" sz="1800" dirty="0">
                <a:solidFill>
                  <a:schemeClr val="bg1"/>
                </a:solidFill>
                <a:latin typeface="Arial" panose="020B0604020202020204" pitchFamily="34" charset="0"/>
              </a:rPr>
              <a:t>Is your company using a registration solution of any kind? Does it include travel or is it a marketing tool?</a:t>
            </a:r>
          </a:p>
          <a:p>
            <a:r>
              <a:rPr lang="en-US" sz="1800" dirty="0">
                <a:solidFill>
                  <a:schemeClr val="bg1"/>
                </a:solidFill>
                <a:latin typeface="Arial" panose="020B0604020202020204" pitchFamily="34" charset="0"/>
              </a:rPr>
              <a:t>What is the biggest pain point with small meetings</a:t>
            </a:r>
          </a:p>
          <a:p>
            <a:r>
              <a:rPr lang="en-US" sz="1800" dirty="0">
                <a:solidFill>
                  <a:schemeClr val="bg1"/>
                </a:solidFill>
                <a:latin typeface="Arial" panose="020B0604020202020204" pitchFamily="34" charset="0"/>
              </a:rPr>
              <a:t>Are you surprised by meeting spend on the T&amp; E Card? </a:t>
            </a:r>
          </a:p>
          <a:p>
            <a:r>
              <a:rPr lang="en-US" sz="1800" dirty="0">
                <a:solidFill>
                  <a:schemeClr val="bg1"/>
                </a:solidFill>
                <a:latin typeface="Arial" panose="020B0604020202020204" pitchFamily="34" charset="0"/>
              </a:rPr>
              <a:t>Do you call your agency in a panic for air manifests?</a:t>
            </a:r>
          </a:p>
          <a:p>
            <a:r>
              <a:rPr lang="en-US" sz="1800" dirty="0">
                <a:solidFill>
                  <a:schemeClr val="bg1"/>
                </a:solidFill>
                <a:latin typeface="Arial" panose="020B0604020202020204" pitchFamily="34" charset="0"/>
              </a:rPr>
              <a:t>Do admins call you to help them out of attrition penalties?</a:t>
            </a:r>
          </a:p>
          <a:p>
            <a:r>
              <a:rPr lang="en-US" sz="1800" dirty="0">
                <a:solidFill>
                  <a:schemeClr val="bg1"/>
                </a:solidFill>
                <a:latin typeface="Arial" panose="020B0604020202020204" pitchFamily="34" charset="0"/>
              </a:rPr>
              <a:t>Could you get more from your preferred hotels if they knew you were sending them both transient and meetings?</a:t>
            </a:r>
          </a:p>
          <a:p>
            <a:r>
              <a:rPr lang="en-US" sz="1800" dirty="0">
                <a:solidFill>
                  <a:schemeClr val="bg1"/>
                </a:solidFill>
                <a:latin typeface="Arial" panose="020B0604020202020204" pitchFamily="34" charset="0"/>
              </a:rPr>
              <a:t>Are you losing on hotel spend or concessions? </a:t>
            </a:r>
          </a:p>
          <a:p>
            <a:endParaRPr lang="en-US" sz="1400" dirty="0">
              <a:solidFill>
                <a:schemeClr val="tx1"/>
              </a:solidFill>
              <a:latin typeface="Arial" panose="020B0604020202020204" pitchFamily="34" charset="0"/>
            </a:endParaRPr>
          </a:p>
          <a:p>
            <a:endParaRPr lang="en-US" sz="1400" dirty="0">
              <a:solidFill>
                <a:schemeClr val="tx1"/>
              </a:solidFill>
              <a:latin typeface="Arial" panose="020B0604020202020204" pitchFamily="34" charset="0"/>
            </a:endParaRPr>
          </a:p>
          <a:p>
            <a:endParaRPr lang="en-US" dirty="0"/>
          </a:p>
        </p:txBody>
      </p:sp>
      <p:pic>
        <p:nvPicPr>
          <p:cNvPr id="2050" name="Picture 2" descr="Image result for corporate travel ag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781" y="5636871"/>
            <a:ext cx="3228975" cy="122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4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bg_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54" y="894"/>
            <a:ext cx="10994659" cy="2746627"/>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solidFill>
                <a:srgbClr val="FFFFFF"/>
              </a:solidFill>
              <a:latin typeface="Helvetica Neue Thin"/>
              <a:cs typeface="Helvetica Neue Thin"/>
            </a:endParaRPr>
          </a:p>
        </p:txBody>
      </p:sp>
      <p:sp>
        <p:nvSpPr>
          <p:cNvPr id="10" name="TextBox 9"/>
          <p:cNvSpPr txBox="1"/>
          <p:nvPr/>
        </p:nvSpPr>
        <p:spPr>
          <a:xfrm>
            <a:off x="3087127" y="842824"/>
            <a:ext cx="6056492" cy="1015142"/>
          </a:xfrm>
          <a:prstGeom prst="rect">
            <a:avLst/>
          </a:prstGeom>
          <a:noFill/>
        </p:spPr>
        <p:txBody>
          <a:bodyPr wrap="none" rtlCol="0">
            <a:spAutoFit/>
          </a:bodyPr>
          <a:lstStyle/>
          <a:p>
            <a:pPr algn="ctr"/>
            <a:r>
              <a:rPr lang="en-US" sz="3599" dirty="0">
                <a:solidFill>
                  <a:srgbClr val="FFFFFF"/>
                </a:solidFill>
                <a:latin typeface="Helvetica Neue Thin"/>
                <a:ea typeface="Source Sans Pro" panose="020B0503030403020204" pitchFamily="34" charset="0"/>
                <a:cs typeface="Helvetica Neue Thin"/>
              </a:rPr>
              <a:t>Why Now?  </a:t>
            </a:r>
            <a:r>
              <a:rPr lang="en-US" sz="3599" dirty="0">
                <a:latin typeface="Helvetica Neue Thin"/>
                <a:ea typeface="Source Sans Pro" panose="020B0503030403020204" pitchFamily="34" charset="0"/>
                <a:cs typeface="Helvetica Neue Thin"/>
              </a:rPr>
              <a:t>Guaranteed ROI</a:t>
            </a:r>
          </a:p>
          <a:p>
            <a:pPr algn="ctr"/>
            <a:endParaRPr lang="en-IN" sz="2399" dirty="0">
              <a:solidFill>
                <a:srgbClr val="FFFFFF"/>
              </a:solidFill>
              <a:latin typeface="Helvetica Neue Thin"/>
              <a:ea typeface="Source Sans Pro" panose="020B0503030403020204" pitchFamily="34" charset="0"/>
              <a:cs typeface="Helvetica Neue Thin"/>
            </a:endParaRPr>
          </a:p>
        </p:txBody>
      </p:sp>
      <p:sp>
        <p:nvSpPr>
          <p:cNvPr id="32" name="TextBox 31"/>
          <p:cNvSpPr txBox="1"/>
          <p:nvPr/>
        </p:nvSpPr>
        <p:spPr>
          <a:xfrm>
            <a:off x="11123489" y="6580182"/>
            <a:ext cx="1288799" cy="276927"/>
          </a:xfrm>
          <a:prstGeom prst="rect">
            <a:avLst/>
          </a:prstGeom>
          <a:noFill/>
        </p:spPr>
        <p:txBody>
          <a:bodyPr wrap="none" rtlCol="0">
            <a:spAutoFit/>
          </a:bodyPr>
          <a:lstStyle/>
          <a:p>
            <a:r>
              <a:rPr lang="en-IN" sz="1200" dirty="0">
                <a:solidFill>
                  <a:srgbClr val="FFFFFF"/>
                </a:solidFill>
                <a:latin typeface="Helvetica Neue Thin"/>
                <a:ea typeface="Source Sans Pro" panose="020B0503030403020204" pitchFamily="34" charset="0"/>
                <a:cs typeface="Helvetica Neue Thin"/>
              </a:rPr>
              <a:t>GROUPIZE I 13</a:t>
            </a:r>
          </a:p>
        </p:txBody>
      </p:sp>
      <p:sp>
        <p:nvSpPr>
          <p:cNvPr id="2" name="TextBox 1"/>
          <p:cNvSpPr txBox="1"/>
          <p:nvPr/>
        </p:nvSpPr>
        <p:spPr>
          <a:xfrm>
            <a:off x="2473568" y="6271345"/>
            <a:ext cx="2883877" cy="461537"/>
          </a:xfrm>
          <a:prstGeom prst="rect">
            <a:avLst/>
          </a:prstGeom>
          <a:noFill/>
        </p:spPr>
        <p:txBody>
          <a:bodyPr wrap="square" rtlCol="0">
            <a:spAutoFit/>
          </a:bodyPr>
          <a:lstStyle/>
          <a:p>
            <a:r>
              <a:rPr lang="en-IN" sz="2399" dirty="0">
                <a:latin typeface="Helvetica Neue Thin"/>
                <a:ea typeface="Source Sans Pro" panose="020B0503030403020204" pitchFamily="34" charset="0"/>
                <a:cs typeface="Helvetica Neue Thin"/>
              </a:rPr>
              <a:t>Sourcing Calculator</a:t>
            </a:r>
          </a:p>
        </p:txBody>
      </p:sp>
      <p:sp>
        <p:nvSpPr>
          <p:cNvPr id="8" name="TextBox 7"/>
          <p:cNvSpPr txBox="1"/>
          <p:nvPr/>
        </p:nvSpPr>
        <p:spPr>
          <a:xfrm>
            <a:off x="6909432" y="6221582"/>
            <a:ext cx="3301647" cy="461417"/>
          </a:xfrm>
          <a:prstGeom prst="rect">
            <a:avLst/>
          </a:prstGeom>
          <a:noFill/>
        </p:spPr>
        <p:txBody>
          <a:bodyPr wrap="square" rtlCol="0">
            <a:spAutoFit/>
          </a:bodyPr>
          <a:lstStyle/>
          <a:p>
            <a:r>
              <a:rPr lang="en-IN" sz="2399" dirty="0">
                <a:solidFill>
                  <a:srgbClr val="000000"/>
                </a:solidFill>
                <a:latin typeface="Helvetica Neue Thin"/>
                <a:ea typeface="Source Sans Pro" panose="020B0503030403020204" pitchFamily="34" charset="0"/>
                <a:cs typeface="Helvetica Neue Thin"/>
              </a:rPr>
              <a:t>Registration</a:t>
            </a:r>
          </a:p>
        </p:txBody>
      </p:sp>
      <p:pic>
        <p:nvPicPr>
          <p:cNvPr id="11" name="Picture 10" descr="Screen Shot 2017-05-18 at 1.52.12 PM.png"/>
          <p:cNvPicPr>
            <a:picLocks noChangeAspect="1"/>
          </p:cNvPicPr>
          <p:nvPr/>
        </p:nvPicPr>
        <p:blipFill rotWithShape="1">
          <a:blip r:embed="rId3">
            <a:extLst>
              <a:ext uri="{28A0092B-C50C-407E-A947-70E740481C1C}">
                <a14:useLocalDpi xmlns:a14="http://schemas.microsoft.com/office/drawing/2010/main" val="0"/>
              </a:ext>
            </a:extLst>
          </a:blip>
          <a:srcRect l="6930" t="4074" r="4140" b="2483"/>
          <a:stretch/>
        </p:blipFill>
        <p:spPr>
          <a:xfrm>
            <a:off x="2227123" y="1760055"/>
            <a:ext cx="3670793" cy="4228906"/>
          </a:xfrm>
          <a:prstGeom prst="rect">
            <a:avLst/>
          </a:prstGeom>
          <a:effectLst>
            <a:outerShdw blurRad="177800" dist="38100" dir="2700000" sx="102000" sy="102000" algn="tl" rotWithShape="0">
              <a:prstClr val="black">
                <a:alpha val="40000"/>
              </a:prstClr>
            </a:outerShdw>
          </a:effectLst>
        </p:spPr>
      </p:pic>
      <p:pic>
        <p:nvPicPr>
          <p:cNvPr id="12" name="Picture 11" descr="Screen Shot 2017-05-18 at 12.10.33 PM.png"/>
          <p:cNvPicPr>
            <a:picLocks noChangeAspect="1"/>
          </p:cNvPicPr>
          <p:nvPr/>
        </p:nvPicPr>
        <p:blipFill rotWithShape="1">
          <a:blip r:embed="rId4">
            <a:extLst>
              <a:ext uri="{28A0092B-C50C-407E-A947-70E740481C1C}">
                <a14:useLocalDpi xmlns:a14="http://schemas.microsoft.com/office/drawing/2010/main" val="0"/>
              </a:ext>
            </a:extLst>
          </a:blip>
          <a:srcRect l="4540" t="4075" r="6088" b="2963"/>
          <a:stretch/>
        </p:blipFill>
        <p:spPr>
          <a:xfrm>
            <a:off x="6556576" y="1778761"/>
            <a:ext cx="3569103" cy="42536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544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descr="bg_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63" y="894"/>
            <a:ext cx="7620000" cy="2153134"/>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latin typeface="Helvetica Neue Thin"/>
              <a:cs typeface="Helvetica Neue Thin"/>
            </a:endParaRPr>
          </a:p>
        </p:txBody>
      </p:sp>
      <p:sp>
        <p:nvSpPr>
          <p:cNvPr id="10" name="TextBox 9"/>
          <p:cNvSpPr txBox="1"/>
          <p:nvPr/>
        </p:nvSpPr>
        <p:spPr>
          <a:xfrm>
            <a:off x="2980557" y="633746"/>
            <a:ext cx="5697512" cy="1199759"/>
          </a:xfrm>
          <a:prstGeom prst="rect">
            <a:avLst/>
          </a:prstGeom>
          <a:noFill/>
        </p:spPr>
        <p:txBody>
          <a:bodyPr wrap="none" rtlCol="0">
            <a:spAutoFit/>
          </a:bodyPr>
          <a:lstStyle/>
          <a:p>
            <a:pPr algn="ctr"/>
            <a:r>
              <a:rPr lang="en-US" sz="3599" dirty="0">
                <a:solidFill>
                  <a:schemeClr val="bg1"/>
                </a:solidFill>
                <a:latin typeface="Helvetica Neue Thin"/>
                <a:ea typeface="Source Sans Pro" panose="020B0503030403020204" pitchFamily="34" charset="0"/>
                <a:cs typeface="Helvetica Neue Thin"/>
              </a:rPr>
              <a:t>Major Savings &amp; </a:t>
            </a:r>
          </a:p>
          <a:p>
            <a:pPr algn="ctr"/>
            <a:r>
              <a:rPr lang="en-US" sz="3599" dirty="0">
                <a:solidFill>
                  <a:srgbClr val="000000"/>
                </a:solidFill>
                <a:latin typeface="Helvetica Neue Thin"/>
                <a:ea typeface="Source Sans Pro" panose="020B0503030403020204" pitchFamily="34" charset="0"/>
                <a:cs typeface="Helvetica Neue Thin"/>
              </a:rPr>
              <a:t>Risk Mitigation Opportunity</a:t>
            </a:r>
            <a:endParaRPr lang="en-IN" sz="3599" dirty="0">
              <a:solidFill>
                <a:srgbClr val="000000"/>
              </a:solidFill>
              <a:latin typeface="Helvetica Neue Thin"/>
              <a:ea typeface="Source Sans Pro" panose="020B0503030403020204" pitchFamily="34" charset="0"/>
              <a:cs typeface="Helvetica Neue Thin"/>
            </a:endParaRPr>
          </a:p>
        </p:txBody>
      </p:sp>
      <p:sp>
        <p:nvSpPr>
          <p:cNvPr id="2" name="TextBox 1"/>
          <p:cNvSpPr txBox="1"/>
          <p:nvPr/>
        </p:nvSpPr>
        <p:spPr>
          <a:xfrm>
            <a:off x="1539662" y="2300981"/>
            <a:ext cx="2181440" cy="399877"/>
          </a:xfrm>
          <a:prstGeom prst="rect">
            <a:avLst/>
          </a:prstGeom>
          <a:noFill/>
        </p:spPr>
        <p:txBody>
          <a:bodyPr wrap="none" rtlCol="0">
            <a:spAutoFit/>
          </a:bodyPr>
          <a:lstStyle/>
          <a:p>
            <a:r>
              <a:rPr lang="en-IN" sz="1999" dirty="0">
                <a:latin typeface="Helvetica Neue Thin"/>
                <a:ea typeface="Source Sans Pro" panose="020B0503030403020204" pitchFamily="34" charset="0"/>
                <a:cs typeface="Helvetica Neue Thin"/>
              </a:rPr>
              <a:t>Sourcing Savings</a:t>
            </a:r>
          </a:p>
        </p:txBody>
      </p:sp>
      <p:sp>
        <p:nvSpPr>
          <p:cNvPr id="8" name="TextBox 7"/>
          <p:cNvSpPr txBox="1"/>
          <p:nvPr/>
        </p:nvSpPr>
        <p:spPr>
          <a:xfrm>
            <a:off x="7458617" y="2452805"/>
            <a:ext cx="2535612" cy="399877"/>
          </a:xfrm>
          <a:prstGeom prst="rect">
            <a:avLst/>
          </a:prstGeom>
          <a:noFill/>
        </p:spPr>
        <p:txBody>
          <a:bodyPr wrap="none" rtlCol="0">
            <a:spAutoFit/>
          </a:bodyPr>
          <a:lstStyle/>
          <a:p>
            <a:r>
              <a:rPr lang="en-IN" sz="1999" dirty="0">
                <a:latin typeface="Helvetica Neue Thin"/>
                <a:ea typeface="Source Sans Pro" panose="020B0503030403020204" pitchFamily="34" charset="0"/>
                <a:cs typeface="Helvetica Neue Thin"/>
              </a:rPr>
              <a:t>Registration Savings</a:t>
            </a:r>
          </a:p>
        </p:txBody>
      </p:sp>
      <p:grpSp>
        <p:nvGrpSpPr>
          <p:cNvPr id="13" name="Group 12"/>
          <p:cNvGrpSpPr/>
          <p:nvPr/>
        </p:nvGrpSpPr>
        <p:grpSpPr>
          <a:xfrm>
            <a:off x="891012" y="2809869"/>
            <a:ext cx="4706455" cy="2967460"/>
            <a:chOff x="298615" y="3543300"/>
            <a:chExt cx="3610423" cy="2265680"/>
          </a:xfrm>
        </p:grpSpPr>
        <p:pic>
          <p:nvPicPr>
            <p:cNvPr id="14" name="Picture 13" descr="Screen Shot 2017-05-18 at 12.00.53 PM.png"/>
            <p:cNvPicPr>
              <a:picLocks noChangeAspect="1"/>
            </p:cNvPicPr>
            <p:nvPr/>
          </p:nvPicPr>
          <p:blipFill rotWithShape="1">
            <a:blip r:embed="rId3">
              <a:extLst>
                <a:ext uri="{28A0092B-C50C-407E-A947-70E740481C1C}">
                  <a14:useLocalDpi xmlns:a14="http://schemas.microsoft.com/office/drawing/2010/main" val="0"/>
                </a:ext>
              </a:extLst>
            </a:blip>
            <a:srcRect l="4850" t="7746" r="4387" b="36960"/>
            <a:stretch/>
          </p:blipFill>
          <p:spPr>
            <a:xfrm>
              <a:off x="328142" y="3543300"/>
              <a:ext cx="3580896" cy="2146300"/>
            </a:xfrm>
            <a:prstGeom prst="rect">
              <a:avLst/>
            </a:prstGeom>
            <a:ln>
              <a:noFill/>
            </a:ln>
            <a:effectLst>
              <a:outerShdw blurRad="292100" dist="139700" dir="2700000" algn="tl" rotWithShape="0">
                <a:srgbClr val="333333">
                  <a:alpha val="65000"/>
                </a:srgbClr>
              </a:outerShdw>
            </a:effectLst>
          </p:spPr>
        </p:pic>
        <p:sp>
          <p:nvSpPr>
            <p:cNvPr id="15" name="Oval 14"/>
            <p:cNvSpPr/>
            <p:nvPr/>
          </p:nvSpPr>
          <p:spPr>
            <a:xfrm>
              <a:off x="298615" y="4986020"/>
              <a:ext cx="1846581" cy="822960"/>
            </a:xfrm>
            <a:prstGeom prst="ellipse">
              <a:avLst/>
            </a:prstGeom>
            <a:noFill/>
            <a:ln w="38100" cmpd="sng">
              <a:solidFill>
                <a:srgbClr val="3366FF"/>
              </a:solidFill>
            </a:ln>
          </p:spPr>
          <p:style>
            <a:lnRef idx="2">
              <a:schemeClr val="accent3"/>
            </a:lnRef>
            <a:fillRef idx="1">
              <a:schemeClr val="lt1"/>
            </a:fillRef>
            <a:effectRef idx="0">
              <a:schemeClr val="accent3"/>
            </a:effectRef>
            <a:fontRef idx="minor">
              <a:schemeClr val="dk1"/>
            </a:fontRef>
          </p:style>
          <p:txBody>
            <a:bodyPr/>
            <a:lstStyle/>
            <a:p>
              <a:endParaRPr lang="en-US" sz="2399">
                <a:latin typeface="Helvetica Neue Thin"/>
                <a:cs typeface="Helvetica Neue Thin"/>
              </a:endParaRPr>
            </a:p>
          </p:txBody>
        </p:sp>
      </p:grpSp>
      <p:grpSp>
        <p:nvGrpSpPr>
          <p:cNvPr id="16" name="Group 15"/>
          <p:cNvGrpSpPr/>
          <p:nvPr/>
        </p:nvGrpSpPr>
        <p:grpSpPr>
          <a:xfrm>
            <a:off x="6556573" y="3064970"/>
            <a:ext cx="4857590" cy="1504433"/>
            <a:chOff x="5168900" y="4051301"/>
            <a:chExt cx="3441700" cy="1206500"/>
          </a:xfrm>
        </p:grpSpPr>
        <p:pic>
          <p:nvPicPr>
            <p:cNvPr id="17" name="Picture 16" descr="Screen Shot 2017-05-18 at 12.07.48 PM.png"/>
            <p:cNvPicPr>
              <a:picLocks noChangeAspect="1"/>
            </p:cNvPicPr>
            <p:nvPr/>
          </p:nvPicPr>
          <p:blipFill rotWithShape="1">
            <a:blip r:embed="rId4">
              <a:extLst>
                <a:ext uri="{28A0092B-C50C-407E-A947-70E740481C1C}">
                  <a14:useLocalDpi xmlns:a14="http://schemas.microsoft.com/office/drawing/2010/main" val="0"/>
                </a:ext>
              </a:extLst>
            </a:blip>
            <a:srcRect l="3781" t="45113" r="4524" b="38775"/>
            <a:stretch/>
          </p:blipFill>
          <p:spPr>
            <a:xfrm>
              <a:off x="5260046" y="4178347"/>
              <a:ext cx="3248954" cy="977854"/>
            </a:xfrm>
            <a:prstGeom prst="rect">
              <a:avLst/>
            </a:prstGeom>
            <a:ln>
              <a:noFill/>
            </a:ln>
            <a:effectLst>
              <a:outerShdw blurRad="292100" dist="139700" dir="2700000" algn="tl" rotWithShape="0">
                <a:srgbClr val="333333">
                  <a:alpha val="65000"/>
                </a:srgbClr>
              </a:outerShdw>
            </a:effectLst>
          </p:spPr>
        </p:pic>
        <p:sp>
          <p:nvSpPr>
            <p:cNvPr id="18" name="Oval 17"/>
            <p:cNvSpPr/>
            <p:nvPr/>
          </p:nvSpPr>
          <p:spPr>
            <a:xfrm>
              <a:off x="5168900" y="4051301"/>
              <a:ext cx="3441700" cy="1206500"/>
            </a:xfrm>
            <a:prstGeom prst="ellipse">
              <a:avLst/>
            </a:prstGeom>
            <a:noFill/>
            <a:ln w="38100" cmpd="sng">
              <a:solidFill>
                <a:srgbClr val="3366FF"/>
              </a:solidFill>
            </a:ln>
          </p:spPr>
          <p:style>
            <a:lnRef idx="2">
              <a:schemeClr val="accent3"/>
            </a:lnRef>
            <a:fillRef idx="1">
              <a:schemeClr val="lt1"/>
            </a:fillRef>
            <a:effectRef idx="0">
              <a:schemeClr val="accent3"/>
            </a:effectRef>
            <a:fontRef idx="minor">
              <a:schemeClr val="dk1"/>
            </a:fontRef>
          </p:style>
          <p:txBody>
            <a:bodyPr/>
            <a:lstStyle/>
            <a:p>
              <a:endParaRPr lang="en-US" sz="2399">
                <a:latin typeface="Helvetica Neue Thin"/>
                <a:cs typeface="Helvetica Neue Thin"/>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674" y="5124354"/>
            <a:ext cx="455123" cy="456908"/>
          </a:xfrm>
          <a:prstGeom prst="rect">
            <a:avLst/>
          </a:prstGeom>
        </p:spPr>
      </p:pic>
      <p:sp>
        <p:nvSpPr>
          <p:cNvPr id="20" name="TextBox 19"/>
          <p:cNvSpPr txBox="1"/>
          <p:nvPr/>
        </p:nvSpPr>
        <p:spPr>
          <a:xfrm>
            <a:off x="6891487" y="4869712"/>
            <a:ext cx="3204525" cy="1322926"/>
          </a:xfrm>
          <a:prstGeom prst="rect">
            <a:avLst/>
          </a:prstGeom>
          <a:noFill/>
        </p:spPr>
        <p:txBody>
          <a:bodyPr wrap="square" rtlCol="0">
            <a:spAutoFit/>
          </a:bodyPr>
          <a:lstStyle/>
          <a:p>
            <a:pPr marL="342797" indent="-342797">
              <a:buClr>
                <a:srgbClr val="9CD252"/>
              </a:buClr>
              <a:buSzPct val="150000"/>
              <a:buFont typeface="Arial" panose="020B0604020202020204" pitchFamily="34" charset="0"/>
              <a:buChar char="•"/>
            </a:pPr>
            <a:r>
              <a:rPr lang="en-US" sz="1999" dirty="0">
                <a:latin typeface="Helvetica Neue Thin"/>
                <a:ea typeface="Source Sans Pro" panose="020B0503030403020204" pitchFamily="34" charset="0"/>
                <a:cs typeface="Helvetica Neue Thin"/>
              </a:rPr>
              <a:t>Duty of Care</a:t>
            </a:r>
          </a:p>
          <a:p>
            <a:pPr marL="342797" indent="-342797">
              <a:buClr>
                <a:srgbClr val="9CD252"/>
              </a:buClr>
              <a:buSzPct val="150000"/>
              <a:buFont typeface="Arial" panose="020B0604020202020204" pitchFamily="34" charset="0"/>
              <a:buChar char="•"/>
            </a:pPr>
            <a:r>
              <a:rPr lang="en-US" sz="1999" dirty="0">
                <a:latin typeface="Helvetica Neue Thin"/>
                <a:ea typeface="Source Sans Pro" panose="020B0503030403020204" pitchFamily="34" charset="0"/>
                <a:cs typeface="Helvetica Neue Thin"/>
              </a:rPr>
              <a:t>Risk Mitigation</a:t>
            </a:r>
          </a:p>
          <a:p>
            <a:pPr marL="342797" indent="-342797">
              <a:buClr>
                <a:srgbClr val="9CD252"/>
              </a:buClr>
              <a:buSzPct val="150000"/>
              <a:buFont typeface="Arial" panose="020B0604020202020204" pitchFamily="34" charset="0"/>
              <a:buChar char="•"/>
            </a:pPr>
            <a:r>
              <a:rPr lang="en-US" sz="1999" dirty="0">
                <a:latin typeface="Helvetica Neue Thin"/>
                <a:ea typeface="Source Sans Pro" panose="020B0503030403020204" pitchFamily="34" charset="0"/>
                <a:cs typeface="Helvetica Neue Thin"/>
              </a:rPr>
              <a:t>Engagement</a:t>
            </a:r>
          </a:p>
          <a:p>
            <a:pPr marL="342797" indent="-342797">
              <a:buClr>
                <a:srgbClr val="9CD252"/>
              </a:buClr>
              <a:buSzPct val="150000"/>
              <a:buFont typeface="Arial" panose="020B0604020202020204" pitchFamily="34" charset="0"/>
              <a:buChar char="•"/>
            </a:pPr>
            <a:r>
              <a:rPr lang="en-US" sz="1999" dirty="0">
                <a:latin typeface="Helvetica Neue Thin"/>
                <a:ea typeface="Source Sans Pro" panose="020B0503030403020204" pitchFamily="34" charset="0"/>
                <a:cs typeface="Helvetica Neue Thin"/>
              </a:rPr>
              <a:t>Data</a:t>
            </a: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612" y="3675778"/>
            <a:ext cx="455123" cy="456908"/>
          </a:xfrm>
          <a:prstGeom prst="rect">
            <a:avLst/>
          </a:prstGeom>
        </p:spPr>
      </p:pic>
    </p:spTree>
    <p:extLst>
      <p:ext uri="{BB962C8B-B14F-4D97-AF65-F5344CB8AC3E}">
        <p14:creationId xmlns:p14="http://schemas.microsoft.com/office/powerpoint/2010/main" val="1441067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bg_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92" y="894"/>
            <a:ext cx="9085385" cy="2746627"/>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solidFill>
                <a:srgbClr val="FFFFFF"/>
              </a:solidFill>
              <a:latin typeface="Helvetica Neue Thin"/>
              <a:cs typeface="Helvetica Neue Thin"/>
            </a:endParaRPr>
          </a:p>
        </p:txBody>
      </p:sp>
      <p:sp>
        <p:nvSpPr>
          <p:cNvPr id="10" name="TextBox 9"/>
          <p:cNvSpPr txBox="1"/>
          <p:nvPr/>
        </p:nvSpPr>
        <p:spPr>
          <a:xfrm>
            <a:off x="3087127" y="842824"/>
            <a:ext cx="6056492" cy="1015142"/>
          </a:xfrm>
          <a:prstGeom prst="rect">
            <a:avLst/>
          </a:prstGeom>
          <a:noFill/>
        </p:spPr>
        <p:txBody>
          <a:bodyPr wrap="none" rtlCol="0">
            <a:spAutoFit/>
          </a:bodyPr>
          <a:lstStyle/>
          <a:p>
            <a:pPr algn="ctr"/>
            <a:r>
              <a:rPr lang="en-US" sz="3599" dirty="0">
                <a:solidFill>
                  <a:srgbClr val="FFFFFF"/>
                </a:solidFill>
                <a:latin typeface="Helvetica Neue Thin"/>
                <a:ea typeface="Source Sans Pro" panose="020B0503030403020204" pitchFamily="34" charset="0"/>
                <a:cs typeface="Helvetica Neue Thin"/>
              </a:rPr>
              <a:t>Why Now?  </a:t>
            </a:r>
            <a:r>
              <a:rPr lang="en-US" sz="3599" dirty="0">
                <a:latin typeface="Helvetica Neue Thin"/>
                <a:ea typeface="Source Sans Pro" panose="020B0503030403020204" pitchFamily="34" charset="0"/>
                <a:cs typeface="Helvetica Neue Thin"/>
              </a:rPr>
              <a:t>Guaranteed ROI</a:t>
            </a:r>
          </a:p>
          <a:p>
            <a:pPr algn="ctr"/>
            <a:endParaRPr lang="en-IN" sz="2399" dirty="0">
              <a:solidFill>
                <a:srgbClr val="FFFFFF"/>
              </a:solidFill>
              <a:latin typeface="Helvetica Neue Thin"/>
              <a:ea typeface="Source Sans Pro" panose="020B0503030403020204" pitchFamily="34" charset="0"/>
              <a:cs typeface="Helvetica Neue Thin"/>
            </a:endParaRPr>
          </a:p>
        </p:txBody>
      </p:sp>
      <p:sp>
        <p:nvSpPr>
          <p:cNvPr id="2" name="TextBox 1"/>
          <p:cNvSpPr txBox="1"/>
          <p:nvPr/>
        </p:nvSpPr>
        <p:spPr>
          <a:xfrm>
            <a:off x="2028326" y="6271345"/>
            <a:ext cx="2873756" cy="461417"/>
          </a:xfrm>
          <a:prstGeom prst="rect">
            <a:avLst/>
          </a:prstGeom>
          <a:noFill/>
        </p:spPr>
        <p:txBody>
          <a:bodyPr wrap="none" rtlCol="0">
            <a:spAutoFit/>
          </a:bodyPr>
          <a:lstStyle/>
          <a:p>
            <a:r>
              <a:rPr lang="en-IN" sz="2399" dirty="0">
                <a:latin typeface="Helvetica Neue Thin"/>
                <a:ea typeface="Source Sans Pro" panose="020B0503030403020204" pitchFamily="34" charset="0"/>
                <a:cs typeface="Helvetica Neue Thin"/>
              </a:rPr>
              <a:t>Sourcing Calculator</a:t>
            </a:r>
          </a:p>
        </p:txBody>
      </p:sp>
      <p:sp>
        <p:nvSpPr>
          <p:cNvPr id="8" name="TextBox 7"/>
          <p:cNvSpPr txBox="1"/>
          <p:nvPr/>
        </p:nvSpPr>
        <p:spPr>
          <a:xfrm>
            <a:off x="6909432" y="6221582"/>
            <a:ext cx="1829347" cy="461537"/>
          </a:xfrm>
          <a:prstGeom prst="rect">
            <a:avLst/>
          </a:prstGeom>
          <a:noFill/>
        </p:spPr>
        <p:txBody>
          <a:bodyPr wrap="none" rtlCol="0">
            <a:spAutoFit/>
          </a:bodyPr>
          <a:lstStyle/>
          <a:p>
            <a:r>
              <a:rPr lang="en-IN" sz="2399" dirty="0">
                <a:solidFill>
                  <a:srgbClr val="000000"/>
                </a:solidFill>
                <a:latin typeface="Helvetica Neue Thin"/>
                <a:ea typeface="Source Sans Pro" panose="020B0503030403020204" pitchFamily="34" charset="0"/>
                <a:cs typeface="Helvetica Neue Thin"/>
              </a:rPr>
              <a:t>Registration</a:t>
            </a:r>
          </a:p>
        </p:txBody>
      </p:sp>
      <p:pic>
        <p:nvPicPr>
          <p:cNvPr id="11" name="Picture 10" descr="Screen Shot 2017-05-18 at 1.52.12 PM.png"/>
          <p:cNvPicPr>
            <a:picLocks noChangeAspect="1"/>
          </p:cNvPicPr>
          <p:nvPr/>
        </p:nvPicPr>
        <p:blipFill rotWithShape="1">
          <a:blip r:embed="rId3">
            <a:extLst>
              <a:ext uri="{28A0092B-C50C-407E-A947-70E740481C1C}">
                <a14:useLocalDpi xmlns:a14="http://schemas.microsoft.com/office/drawing/2010/main" val="0"/>
              </a:ext>
            </a:extLst>
          </a:blip>
          <a:srcRect l="6930" t="4074" r="4140" b="2483"/>
          <a:stretch/>
        </p:blipFill>
        <p:spPr>
          <a:xfrm>
            <a:off x="1805092" y="1760055"/>
            <a:ext cx="3670793" cy="4228906"/>
          </a:xfrm>
          <a:prstGeom prst="rect">
            <a:avLst/>
          </a:prstGeom>
          <a:effectLst>
            <a:outerShdw blurRad="177800" dist="38100" dir="2700000" sx="102000" sy="102000" algn="tl" rotWithShape="0">
              <a:prstClr val="black">
                <a:alpha val="40000"/>
              </a:prstClr>
            </a:outerShdw>
          </a:effectLst>
        </p:spPr>
      </p:pic>
      <p:pic>
        <p:nvPicPr>
          <p:cNvPr id="12" name="Picture 11" descr="Screen Shot 2017-05-18 at 12.10.33 PM.png"/>
          <p:cNvPicPr>
            <a:picLocks noChangeAspect="1"/>
          </p:cNvPicPr>
          <p:nvPr/>
        </p:nvPicPr>
        <p:blipFill rotWithShape="1">
          <a:blip r:embed="rId4">
            <a:extLst>
              <a:ext uri="{28A0092B-C50C-407E-A947-70E740481C1C}">
                <a14:useLocalDpi xmlns:a14="http://schemas.microsoft.com/office/drawing/2010/main" val="0"/>
              </a:ext>
            </a:extLst>
          </a:blip>
          <a:srcRect l="4540" t="4075" r="6088" b="2963"/>
          <a:stretch/>
        </p:blipFill>
        <p:spPr>
          <a:xfrm>
            <a:off x="6556576" y="1778761"/>
            <a:ext cx="3569103" cy="42536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6365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46232" y="324092"/>
            <a:ext cx="10058713" cy="1533630"/>
          </a:xfrm>
        </p:spPr>
        <p:txBody>
          <a:bodyPr/>
          <a:lstStyle/>
          <a:p>
            <a:pPr algn="ctr"/>
            <a:r>
              <a:rPr lang="en-US" b="1" dirty="0">
                <a:solidFill>
                  <a:schemeClr val="bg1"/>
                </a:solidFill>
              </a:rPr>
              <a:t>Everyone’s talking about Small &amp; Simple Meetings – Are you?</a:t>
            </a:r>
          </a:p>
        </p:txBody>
      </p:sp>
      <p:pic>
        <p:nvPicPr>
          <p:cNvPr id="4" name="Picture 3"/>
          <p:cNvPicPr>
            <a:picLocks noChangeAspect="1"/>
          </p:cNvPicPr>
          <p:nvPr/>
        </p:nvPicPr>
        <p:blipFill rotWithShape="1">
          <a:blip r:embed="rId3"/>
          <a:srcRect l="4242" t="6859" r="17139" b="34555"/>
          <a:stretch/>
        </p:blipFill>
        <p:spPr>
          <a:xfrm>
            <a:off x="136262" y="1415772"/>
            <a:ext cx="3984966" cy="2233347"/>
          </a:xfrm>
          <a:prstGeom prst="rect">
            <a:avLst/>
          </a:prstGeom>
        </p:spPr>
      </p:pic>
      <p:pic>
        <p:nvPicPr>
          <p:cNvPr id="6" name="Picture 5"/>
          <p:cNvPicPr>
            <a:picLocks noChangeAspect="1"/>
          </p:cNvPicPr>
          <p:nvPr/>
        </p:nvPicPr>
        <p:blipFill rotWithShape="1">
          <a:blip r:embed="rId4"/>
          <a:srcRect t="49470"/>
          <a:stretch/>
        </p:blipFill>
        <p:spPr>
          <a:xfrm>
            <a:off x="37351" y="5272086"/>
            <a:ext cx="5090329" cy="1554480"/>
          </a:xfrm>
          <a:prstGeom prst="rect">
            <a:avLst/>
          </a:prstGeom>
        </p:spPr>
      </p:pic>
      <p:pic>
        <p:nvPicPr>
          <p:cNvPr id="7" name="Picture 6"/>
          <p:cNvPicPr>
            <a:picLocks noChangeAspect="1"/>
          </p:cNvPicPr>
          <p:nvPr/>
        </p:nvPicPr>
        <p:blipFill>
          <a:blip r:embed="rId5"/>
          <a:stretch>
            <a:fillRect/>
          </a:stretch>
        </p:blipFill>
        <p:spPr>
          <a:xfrm>
            <a:off x="480070" y="3844795"/>
            <a:ext cx="1885950" cy="1152525"/>
          </a:xfrm>
          <a:prstGeom prst="rect">
            <a:avLst/>
          </a:prstGeom>
        </p:spPr>
      </p:pic>
      <p:pic>
        <p:nvPicPr>
          <p:cNvPr id="9" name="Picture 8"/>
          <p:cNvPicPr>
            <a:picLocks noChangeAspect="1"/>
          </p:cNvPicPr>
          <p:nvPr/>
        </p:nvPicPr>
        <p:blipFill>
          <a:blip r:embed="rId6"/>
          <a:stretch>
            <a:fillRect/>
          </a:stretch>
        </p:blipFill>
        <p:spPr>
          <a:xfrm>
            <a:off x="7914504" y="1738111"/>
            <a:ext cx="4171950" cy="2171700"/>
          </a:xfrm>
          <a:prstGeom prst="rect">
            <a:avLst/>
          </a:prstGeom>
        </p:spPr>
      </p:pic>
      <p:pic>
        <p:nvPicPr>
          <p:cNvPr id="10" name="Picture 9"/>
          <p:cNvPicPr>
            <a:picLocks noChangeAspect="1"/>
          </p:cNvPicPr>
          <p:nvPr/>
        </p:nvPicPr>
        <p:blipFill>
          <a:blip r:embed="rId7"/>
          <a:stretch>
            <a:fillRect/>
          </a:stretch>
        </p:blipFill>
        <p:spPr>
          <a:xfrm>
            <a:off x="7494321" y="4985033"/>
            <a:ext cx="4427276" cy="1737360"/>
          </a:xfrm>
          <a:prstGeom prst="rect">
            <a:avLst/>
          </a:prstGeom>
        </p:spPr>
      </p:pic>
      <p:pic>
        <p:nvPicPr>
          <p:cNvPr id="11" name="Picture 10"/>
          <p:cNvPicPr>
            <a:picLocks noChangeAspect="1"/>
          </p:cNvPicPr>
          <p:nvPr/>
        </p:nvPicPr>
        <p:blipFill rotWithShape="1">
          <a:blip r:embed="rId8"/>
          <a:srcRect l="-118" t="15040"/>
          <a:stretch/>
        </p:blipFill>
        <p:spPr>
          <a:xfrm>
            <a:off x="2886115" y="2725349"/>
            <a:ext cx="4968383" cy="2686674"/>
          </a:xfrm>
          <a:prstGeom prst="rect">
            <a:avLst/>
          </a:prstGeom>
        </p:spPr>
      </p:pic>
    </p:spTree>
    <p:extLst>
      <p:ext uri="{BB962C8B-B14F-4D97-AF65-F5344CB8AC3E}">
        <p14:creationId xmlns:p14="http://schemas.microsoft.com/office/powerpoint/2010/main" val="232628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descr="bg_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893"/>
            <a:ext cx="6679186" cy="6856214"/>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p>
        </p:txBody>
      </p:sp>
      <p:grpSp>
        <p:nvGrpSpPr>
          <p:cNvPr id="21" name="Group 20"/>
          <p:cNvGrpSpPr/>
          <p:nvPr/>
        </p:nvGrpSpPr>
        <p:grpSpPr>
          <a:xfrm>
            <a:off x="259266" y="1785459"/>
            <a:ext cx="6366308" cy="4895676"/>
            <a:chOff x="1746865" y="1084008"/>
            <a:chExt cx="7989306" cy="5744048"/>
          </a:xfrm>
        </p:grpSpPr>
        <p:grpSp>
          <p:nvGrpSpPr>
            <p:cNvPr id="22" name="Group 21"/>
            <p:cNvGrpSpPr/>
            <p:nvPr/>
          </p:nvGrpSpPr>
          <p:grpSpPr>
            <a:xfrm>
              <a:off x="1746865" y="1084008"/>
              <a:ext cx="7989306" cy="5744048"/>
              <a:chOff x="1310148" y="1084008"/>
              <a:chExt cx="6827056" cy="5744048"/>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148" y="5099688"/>
                <a:ext cx="6827056" cy="1728368"/>
              </a:xfrm>
              <a:prstGeom prst="rect">
                <a:avLst/>
              </a:prstGeom>
              <a:scene3d>
                <a:camera prst="orthographicFront"/>
                <a:lightRig rig="threePt" dir="t"/>
              </a:scene3d>
              <a:sp3d>
                <a:bevelT w="50800" h="25400"/>
              </a:sp3d>
            </p:spPr>
          </p:pic>
          <p:grpSp>
            <p:nvGrpSpPr>
              <p:cNvPr id="30" name="Group 29"/>
              <p:cNvGrpSpPr/>
              <p:nvPr/>
            </p:nvGrpSpPr>
            <p:grpSpPr>
              <a:xfrm>
                <a:off x="2182764" y="1084008"/>
                <a:ext cx="4700016" cy="4700017"/>
                <a:chOff x="2286000" y="1143000"/>
                <a:chExt cx="4700016" cy="4700017"/>
              </a:xfrm>
              <a:scene3d>
                <a:camera prst="perspectiveRelaxedModerately">
                  <a:rot lat="20400000" lon="0" rev="0"/>
                </a:camera>
                <a:lightRig rig="twoPt" dir="t"/>
              </a:scene3d>
            </p:grpSpPr>
            <p:sp>
              <p:nvSpPr>
                <p:cNvPr id="31" name="Oval 2"/>
                <p:cNvSpPr/>
                <p:nvPr/>
              </p:nvSpPr>
              <p:spPr>
                <a:xfrm>
                  <a:off x="4636773" y="1143136"/>
                  <a:ext cx="2029461" cy="1827577"/>
                </a:xfrm>
                <a:custGeom>
                  <a:avLst/>
                  <a:gdLst/>
                  <a:ahLst/>
                  <a:cxnLst/>
                  <a:rect l="l" t="t" r="r" b="b"/>
                  <a:pathLst>
                    <a:path w="2029461" h="1827577">
                      <a:moveTo>
                        <a:pt x="1894" y="0"/>
                      </a:moveTo>
                      <a:cubicBezTo>
                        <a:pt x="868219" y="871"/>
                        <a:pt x="1624753" y="470576"/>
                        <a:pt x="2029461" y="1170245"/>
                      </a:cubicBezTo>
                      <a:lnTo>
                        <a:pt x="1637432" y="1396181"/>
                      </a:lnTo>
                      <a:cubicBezTo>
                        <a:pt x="1592593" y="1476813"/>
                        <a:pt x="1604995" y="1484114"/>
                        <a:pt x="1728902" y="1564003"/>
                      </a:cubicBezTo>
                      <a:lnTo>
                        <a:pt x="1728486" y="1564226"/>
                      </a:lnTo>
                      <a:cubicBezTo>
                        <a:pt x="1739431" y="1571782"/>
                        <a:pt x="1747956" y="1581690"/>
                        <a:pt x="1754263" y="1593321"/>
                      </a:cubicBezTo>
                      <a:cubicBezTo>
                        <a:pt x="1788836" y="1657078"/>
                        <a:pt x="1743644" y="1748466"/>
                        <a:pt x="1653326" y="1797442"/>
                      </a:cubicBezTo>
                      <a:cubicBezTo>
                        <a:pt x="1563007" y="1846417"/>
                        <a:pt x="1461762" y="1834435"/>
                        <a:pt x="1427190" y="1770677"/>
                      </a:cubicBezTo>
                      <a:cubicBezTo>
                        <a:pt x="1420523" y="1758382"/>
                        <a:pt x="1416822" y="1745059"/>
                        <a:pt x="1416685" y="1730972"/>
                      </a:cubicBezTo>
                      <a:lnTo>
                        <a:pt x="1416326" y="1731165"/>
                      </a:lnTo>
                      <a:cubicBezTo>
                        <a:pt x="1416426" y="1730125"/>
                        <a:pt x="1416518" y="1729092"/>
                        <a:pt x="1416447" y="1728096"/>
                      </a:cubicBezTo>
                      <a:cubicBezTo>
                        <a:pt x="1415403" y="1722094"/>
                        <a:pt x="1415671" y="1715789"/>
                        <a:pt x="1417188" y="1709316"/>
                      </a:cubicBezTo>
                      <a:cubicBezTo>
                        <a:pt x="1417556" y="1614314"/>
                        <a:pt x="1403050" y="1573460"/>
                        <a:pt x="1342130" y="1566370"/>
                      </a:cubicBezTo>
                      <a:lnTo>
                        <a:pt x="897414" y="1822670"/>
                      </a:lnTo>
                      <a:cubicBezTo>
                        <a:pt x="717337" y="1514354"/>
                        <a:pt x="382809" y="1307732"/>
                        <a:pt x="0" y="1307496"/>
                      </a:cubicBezTo>
                      <a:cubicBezTo>
                        <a:pt x="292" y="1148704"/>
                        <a:pt x="572" y="989838"/>
                        <a:pt x="796" y="831156"/>
                      </a:cubicBezTo>
                      <a:cubicBezTo>
                        <a:pt x="37759" y="768844"/>
                        <a:pt x="80548" y="773090"/>
                        <a:pt x="169798" y="821934"/>
                      </a:cubicBezTo>
                      <a:cubicBezTo>
                        <a:pt x="174765" y="826353"/>
                        <a:pt x="180180" y="829594"/>
                        <a:pt x="185954" y="831538"/>
                      </a:cubicBezTo>
                      <a:cubicBezTo>
                        <a:pt x="186864" y="831950"/>
                        <a:pt x="187727" y="832523"/>
                        <a:pt x="188594" y="833107"/>
                      </a:cubicBezTo>
                      <a:lnTo>
                        <a:pt x="188596" y="832699"/>
                      </a:lnTo>
                      <a:cubicBezTo>
                        <a:pt x="201044" y="839294"/>
                        <a:pt x="214520" y="842391"/>
                        <a:pt x="228507" y="842391"/>
                      </a:cubicBezTo>
                      <a:cubicBezTo>
                        <a:pt x="301035" y="842391"/>
                        <a:pt x="359830" y="759101"/>
                        <a:pt x="359830" y="656359"/>
                      </a:cubicBezTo>
                      <a:cubicBezTo>
                        <a:pt x="359830" y="553616"/>
                        <a:pt x="301035" y="470326"/>
                        <a:pt x="228507" y="470326"/>
                      </a:cubicBezTo>
                      <a:cubicBezTo>
                        <a:pt x="215276" y="470326"/>
                        <a:pt x="202502" y="473098"/>
                        <a:pt x="190643" y="479118"/>
                      </a:cubicBezTo>
                      <a:lnTo>
                        <a:pt x="190646" y="478646"/>
                      </a:lnTo>
                      <a:cubicBezTo>
                        <a:pt x="62836" y="548675"/>
                        <a:pt x="49321" y="556731"/>
                        <a:pt x="1258" y="481665"/>
                      </a:cubicBezTo>
                      <a:cubicBezTo>
                        <a:pt x="1762" y="320633"/>
                        <a:pt x="1894" y="159987"/>
                        <a:pt x="1894" y="0"/>
                      </a:cubicBezTo>
                      <a:close/>
                    </a:path>
                  </a:pathLst>
                </a:custGeom>
                <a:gradFill>
                  <a:gsLst>
                    <a:gs pos="100000">
                      <a:srgbClr val="FF9900"/>
                    </a:gs>
                    <a:gs pos="0">
                      <a:srgbClr val="FFCC00"/>
                    </a:gs>
                  </a:gsLst>
                  <a:path path="circle">
                    <a:fillToRect r="100000" b="100000"/>
                  </a:path>
                </a:gradFill>
                <a:ln>
                  <a:noFill/>
                </a:ln>
                <a:effectLst/>
                <a:sp3d extrusionH="508000">
                  <a:bevelT w="50800" h="25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33" name="Oval 5"/>
                <p:cNvSpPr/>
                <p:nvPr/>
              </p:nvSpPr>
              <p:spPr>
                <a:xfrm>
                  <a:off x="5530378" y="2307377"/>
                  <a:ext cx="1455638" cy="2359515"/>
                </a:xfrm>
                <a:custGeom>
                  <a:avLst/>
                  <a:gdLst/>
                  <a:ahLst/>
                  <a:cxnLst/>
                  <a:rect l="l" t="t" r="r" b="b"/>
                  <a:pathLst>
                    <a:path w="1455638" h="2359515">
                      <a:moveTo>
                        <a:pt x="1131678" y="0"/>
                      </a:moveTo>
                      <a:cubicBezTo>
                        <a:pt x="1334464" y="345083"/>
                        <a:pt x="1455638" y="756571"/>
                        <a:pt x="1455638" y="1185631"/>
                      </a:cubicBezTo>
                      <a:cubicBezTo>
                        <a:pt x="1455638" y="1613661"/>
                        <a:pt x="1341205" y="2014964"/>
                        <a:pt x="1139363" y="2359515"/>
                      </a:cubicBezTo>
                      <a:lnTo>
                        <a:pt x="655319" y="2077939"/>
                      </a:lnTo>
                      <a:cubicBezTo>
                        <a:pt x="549574" y="2079492"/>
                        <a:pt x="549856" y="2088073"/>
                        <a:pt x="543413" y="2242235"/>
                      </a:cubicBezTo>
                      <a:lnTo>
                        <a:pt x="543010" y="2241989"/>
                      </a:lnTo>
                      <a:cubicBezTo>
                        <a:pt x="542036" y="2255253"/>
                        <a:pt x="537809" y="2267621"/>
                        <a:pt x="530972" y="2278949"/>
                      </a:cubicBezTo>
                      <a:cubicBezTo>
                        <a:pt x="493496" y="2341044"/>
                        <a:pt x="391806" y="2348345"/>
                        <a:pt x="303842" y="2295256"/>
                      </a:cubicBezTo>
                      <a:cubicBezTo>
                        <a:pt x="215878" y="2242168"/>
                        <a:pt x="174950" y="2148792"/>
                        <a:pt x="212426" y="2086697"/>
                      </a:cubicBezTo>
                      <a:cubicBezTo>
                        <a:pt x="219653" y="2074723"/>
                        <a:pt x="229268" y="2064785"/>
                        <a:pt x="241347" y="2057535"/>
                      </a:cubicBezTo>
                      <a:lnTo>
                        <a:pt x="240999" y="2057323"/>
                      </a:lnTo>
                      <a:cubicBezTo>
                        <a:pt x="241946" y="2056882"/>
                        <a:pt x="242884" y="2056440"/>
                        <a:pt x="243706" y="2055873"/>
                      </a:cubicBezTo>
                      <a:cubicBezTo>
                        <a:pt x="248354" y="2051934"/>
                        <a:pt x="253927" y="2048973"/>
                        <a:pt x="260277" y="2047004"/>
                      </a:cubicBezTo>
                      <a:cubicBezTo>
                        <a:pt x="350448" y="1994529"/>
                        <a:pt x="375225" y="1959649"/>
                        <a:pt x="336872" y="1892693"/>
                      </a:cubicBezTo>
                      <a:lnTo>
                        <a:pt x="10043" y="1702572"/>
                      </a:lnTo>
                      <a:cubicBezTo>
                        <a:pt x="98125" y="1550548"/>
                        <a:pt x="148046" y="1373919"/>
                        <a:pt x="148046" y="1185631"/>
                      </a:cubicBezTo>
                      <a:cubicBezTo>
                        <a:pt x="148046" y="990424"/>
                        <a:pt x="94389" y="807748"/>
                        <a:pt x="0" y="652158"/>
                      </a:cubicBezTo>
                      <a:lnTo>
                        <a:pt x="435993" y="400906"/>
                      </a:lnTo>
                      <a:cubicBezTo>
                        <a:pt x="507478" y="404091"/>
                        <a:pt x="523975" y="443840"/>
                        <a:pt x="523583" y="545074"/>
                      </a:cubicBezTo>
                      <a:cubicBezTo>
                        <a:pt x="522066" y="551547"/>
                        <a:pt x="521798" y="557852"/>
                        <a:pt x="522842" y="563854"/>
                      </a:cubicBezTo>
                      <a:cubicBezTo>
                        <a:pt x="522913" y="564850"/>
                        <a:pt x="522821" y="565883"/>
                        <a:pt x="522721" y="566923"/>
                      </a:cubicBezTo>
                      <a:lnTo>
                        <a:pt x="523080" y="566730"/>
                      </a:lnTo>
                      <a:cubicBezTo>
                        <a:pt x="523217" y="580817"/>
                        <a:pt x="526918" y="594140"/>
                        <a:pt x="533585" y="606435"/>
                      </a:cubicBezTo>
                      <a:cubicBezTo>
                        <a:pt x="568157" y="670193"/>
                        <a:pt x="669402" y="682175"/>
                        <a:pt x="759721" y="633200"/>
                      </a:cubicBezTo>
                      <a:cubicBezTo>
                        <a:pt x="850039" y="584224"/>
                        <a:pt x="895231" y="492836"/>
                        <a:pt x="860658" y="429079"/>
                      </a:cubicBezTo>
                      <a:cubicBezTo>
                        <a:pt x="854351" y="417448"/>
                        <a:pt x="845826" y="407540"/>
                        <a:pt x="834881" y="399984"/>
                      </a:cubicBezTo>
                      <a:lnTo>
                        <a:pt x="835297" y="399761"/>
                      </a:lnTo>
                      <a:cubicBezTo>
                        <a:pt x="705421" y="316023"/>
                        <a:pt x="698052" y="312036"/>
                        <a:pt x="750515" y="219655"/>
                      </a:cubicBezTo>
                      <a:close/>
                    </a:path>
                  </a:pathLst>
                </a:custGeom>
                <a:gradFill>
                  <a:gsLst>
                    <a:gs pos="0">
                      <a:srgbClr val="E27100"/>
                    </a:gs>
                    <a:gs pos="100000">
                      <a:srgbClr val="CC3300"/>
                    </a:gs>
                  </a:gsLst>
                  <a:path path="circle">
                    <a:fillToRect l="100000" b="100000"/>
                  </a:path>
                </a:gradFill>
                <a:ln>
                  <a:noFill/>
                </a:ln>
                <a:effectLst/>
                <a:sp3d extrusionH="508000">
                  <a:bevelT w="50800" h="25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34" name="Oval 8"/>
                <p:cNvSpPr/>
                <p:nvPr/>
              </p:nvSpPr>
              <p:spPr>
                <a:xfrm>
                  <a:off x="4286989" y="4005755"/>
                  <a:ext cx="2387743" cy="1837127"/>
                </a:xfrm>
                <a:custGeom>
                  <a:avLst/>
                  <a:gdLst/>
                  <a:ahLst/>
                  <a:cxnLst/>
                  <a:rect l="l" t="t" r="r" b="b"/>
                  <a:pathLst>
                    <a:path w="2387743" h="1837127">
                      <a:moveTo>
                        <a:pt x="1255980" y="0"/>
                      </a:moveTo>
                      <a:lnTo>
                        <a:pt x="1574595" y="184621"/>
                      </a:lnTo>
                      <a:cubicBezTo>
                        <a:pt x="1620795" y="258038"/>
                        <a:pt x="1598067" y="293689"/>
                        <a:pt x="1503666" y="348626"/>
                      </a:cubicBezTo>
                      <a:cubicBezTo>
                        <a:pt x="1497316" y="350595"/>
                        <a:pt x="1491743" y="353556"/>
                        <a:pt x="1487095" y="357495"/>
                      </a:cubicBezTo>
                      <a:cubicBezTo>
                        <a:pt x="1486273" y="358062"/>
                        <a:pt x="1485335" y="358504"/>
                        <a:pt x="1484388" y="358945"/>
                      </a:cubicBezTo>
                      <a:lnTo>
                        <a:pt x="1484736" y="359157"/>
                      </a:lnTo>
                      <a:cubicBezTo>
                        <a:pt x="1472657" y="366407"/>
                        <a:pt x="1463042" y="376345"/>
                        <a:pt x="1455815" y="388319"/>
                      </a:cubicBezTo>
                      <a:cubicBezTo>
                        <a:pt x="1418339" y="450414"/>
                        <a:pt x="1459267" y="543790"/>
                        <a:pt x="1547231" y="596878"/>
                      </a:cubicBezTo>
                      <a:cubicBezTo>
                        <a:pt x="1635195" y="649967"/>
                        <a:pt x="1736885" y="642666"/>
                        <a:pt x="1774361" y="580571"/>
                      </a:cubicBezTo>
                      <a:cubicBezTo>
                        <a:pt x="1781198" y="569243"/>
                        <a:pt x="1785425" y="556875"/>
                        <a:pt x="1786399" y="543611"/>
                      </a:cubicBezTo>
                      <a:lnTo>
                        <a:pt x="1786802" y="543857"/>
                      </a:lnTo>
                      <a:cubicBezTo>
                        <a:pt x="1793481" y="384047"/>
                        <a:pt x="1792933" y="380680"/>
                        <a:pt x="1910763" y="379413"/>
                      </a:cubicBezTo>
                      <a:lnTo>
                        <a:pt x="2387743" y="655797"/>
                      </a:lnTo>
                      <a:cubicBezTo>
                        <a:pt x="1982874" y="1354760"/>
                        <a:pt x="1217462" y="1836257"/>
                        <a:pt x="351678" y="1837127"/>
                      </a:cubicBezTo>
                      <a:lnTo>
                        <a:pt x="350397" y="1316500"/>
                      </a:lnTo>
                      <a:cubicBezTo>
                        <a:pt x="305678" y="1238320"/>
                        <a:pt x="292147" y="1245534"/>
                        <a:pt x="160607" y="1309448"/>
                      </a:cubicBezTo>
                      <a:lnTo>
                        <a:pt x="160633" y="1308977"/>
                      </a:lnTo>
                      <a:cubicBezTo>
                        <a:pt x="148493" y="1314409"/>
                        <a:pt x="135599" y="1316552"/>
                        <a:pt x="122384" y="1315905"/>
                      </a:cubicBezTo>
                      <a:cubicBezTo>
                        <a:pt x="49943" y="1312356"/>
                        <a:pt x="-4707" y="1226289"/>
                        <a:pt x="320" y="1123670"/>
                      </a:cubicBezTo>
                      <a:cubicBezTo>
                        <a:pt x="5347" y="1021050"/>
                        <a:pt x="68148" y="940737"/>
                        <a:pt x="140588" y="944286"/>
                      </a:cubicBezTo>
                      <a:cubicBezTo>
                        <a:pt x="154558" y="944970"/>
                        <a:pt x="167867" y="948723"/>
                        <a:pt x="179978" y="955919"/>
                      </a:cubicBezTo>
                      <a:lnTo>
                        <a:pt x="180000" y="955512"/>
                      </a:lnTo>
                      <a:cubicBezTo>
                        <a:pt x="180837" y="956137"/>
                        <a:pt x="181671" y="956752"/>
                        <a:pt x="182560" y="957208"/>
                      </a:cubicBezTo>
                      <a:cubicBezTo>
                        <a:pt x="188231" y="959433"/>
                        <a:pt x="193481" y="962934"/>
                        <a:pt x="198226" y="967591"/>
                      </a:cubicBezTo>
                      <a:cubicBezTo>
                        <a:pt x="271936" y="1012752"/>
                        <a:pt x="313720" y="1024114"/>
                        <a:pt x="348838" y="989052"/>
                      </a:cubicBezTo>
                      <a:lnTo>
                        <a:pt x="346301" y="529532"/>
                      </a:lnTo>
                      <a:lnTo>
                        <a:pt x="349019" y="529669"/>
                      </a:lnTo>
                      <a:cubicBezTo>
                        <a:pt x="738194" y="529669"/>
                        <a:pt x="1077558" y="316401"/>
                        <a:pt x="1255980" y="0"/>
                      </a:cubicBezTo>
                      <a:close/>
                    </a:path>
                  </a:pathLst>
                </a:custGeom>
                <a:gradFill>
                  <a:gsLst>
                    <a:gs pos="0">
                      <a:srgbClr val="00A400"/>
                    </a:gs>
                    <a:gs pos="100000">
                      <a:srgbClr val="003300"/>
                    </a:gs>
                  </a:gsLst>
                  <a:path path="circle">
                    <a:fillToRect l="100000" b="100000"/>
                  </a:path>
                </a:gradFill>
                <a:ln>
                  <a:noFill/>
                </a:ln>
                <a:effectLst/>
                <a:sp3d extrusionH="508000">
                  <a:bevelT w="50800" h="25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5" name="Oval 11"/>
                <p:cNvSpPr/>
                <p:nvPr/>
              </p:nvSpPr>
              <p:spPr>
                <a:xfrm>
                  <a:off x="2597765" y="3975306"/>
                  <a:ext cx="2041642" cy="1867711"/>
                </a:xfrm>
                <a:custGeom>
                  <a:avLst/>
                  <a:gdLst/>
                  <a:ahLst/>
                  <a:cxnLst/>
                  <a:rect l="l" t="t" r="r" b="b"/>
                  <a:pathLst>
                    <a:path w="2041642" h="1867711">
                      <a:moveTo>
                        <a:pt x="559533" y="944"/>
                      </a:moveTo>
                      <a:cubicBezTo>
                        <a:pt x="600523" y="5179"/>
                        <a:pt x="634755" y="23607"/>
                        <a:pt x="652513" y="55225"/>
                      </a:cubicBezTo>
                      <a:cubicBezTo>
                        <a:pt x="659362" y="67420"/>
                        <a:pt x="663261" y="80686"/>
                        <a:pt x="663607" y="94769"/>
                      </a:cubicBezTo>
                      <a:lnTo>
                        <a:pt x="663964" y="94572"/>
                      </a:lnTo>
                      <a:cubicBezTo>
                        <a:pt x="663879" y="95613"/>
                        <a:pt x="663802" y="96647"/>
                        <a:pt x="663888" y="97642"/>
                      </a:cubicBezTo>
                      <a:cubicBezTo>
                        <a:pt x="665021" y="103628"/>
                        <a:pt x="664847" y="109936"/>
                        <a:pt x="663426" y="116431"/>
                      </a:cubicBezTo>
                      <a:cubicBezTo>
                        <a:pt x="664446" y="209147"/>
                        <a:pt x="678865" y="250079"/>
                        <a:pt x="736344" y="257450"/>
                      </a:cubicBezTo>
                      <a:lnTo>
                        <a:pt x="1129963" y="28278"/>
                      </a:lnTo>
                      <a:cubicBezTo>
                        <a:pt x="1308121" y="345855"/>
                        <a:pt x="1648160" y="560119"/>
                        <a:pt x="2038243" y="560119"/>
                      </a:cubicBezTo>
                      <a:cubicBezTo>
                        <a:pt x="2038807" y="560119"/>
                        <a:pt x="2039371" y="560119"/>
                        <a:pt x="2039934" y="560034"/>
                      </a:cubicBezTo>
                      <a:lnTo>
                        <a:pt x="2040531" y="1016827"/>
                      </a:lnTo>
                      <a:cubicBezTo>
                        <a:pt x="2004957" y="1055097"/>
                        <a:pt x="1962952" y="1044299"/>
                        <a:pt x="1887450" y="998041"/>
                      </a:cubicBezTo>
                      <a:cubicBezTo>
                        <a:pt x="1882706" y="993384"/>
                        <a:pt x="1877456" y="989883"/>
                        <a:pt x="1871784" y="987658"/>
                      </a:cubicBezTo>
                      <a:cubicBezTo>
                        <a:pt x="1870895" y="987202"/>
                        <a:pt x="1870061" y="986587"/>
                        <a:pt x="1869224" y="985962"/>
                      </a:cubicBezTo>
                      <a:lnTo>
                        <a:pt x="1869202" y="986369"/>
                      </a:lnTo>
                      <a:cubicBezTo>
                        <a:pt x="1857091" y="979173"/>
                        <a:pt x="1843783" y="975420"/>
                        <a:pt x="1829813" y="974736"/>
                      </a:cubicBezTo>
                      <a:cubicBezTo>
                        <a:pt x="1757372" y="971187"/>
                        <a:pt x="1694572" y="1051500"/>
                        <a:pt x="1689545" y="1154120"/>
                      </a:cubicBezTo>
                      <a:cubicBezTo>
                        <a:pt x="1684518" y="1256739"/>
                        <a:pt x="1739168" y="1342806"/>
                        <a:pt x="1811608" y="1346355"/>
                      </a:cubicBezTo>
                      <a:cubicBezTo>
                        <a:pt x="1824823" y="1347002"/>
                        <a:pt x="1837718" y="1344859"/>
                        <a:pt x="1849857" y="1339427"/>
                      </a:cubicBezTo>
                      <a:lnTo>
                        <a:pt x="1849831" y="1339898"/>
                      </a:lnTo>
                      <a:cubicBezTo>
                        <a:pt x="1982632" y="1275372"/>
                        <a:pt x="1995151" y="1268637"/>
                        <a:pt x="2040965" y="1349192"/>
                      </a:cubicBezTo>
                      <a:lnTo>
                        <a:pt x="2041642" y="1867540"/>
                      </a:lnTo>
                      <a:cubicBezTo>
                        <a:pt x="2040510" y="1867710"/>
                        <a:pt x="2039377" y="1867711"/>
                        <a:pt x="2038244" y="1867711"/>
                      </a:cubicBezTo>
                      <a:cubicBezTo>
                        <a:pt x="1167425" y="1867711"/>
                        <a:pt x="404139" y="1390963"/>
                        <a:pt x="0" y="686162"/>
                      </a:cubicBezTo>
                      <a:lnTo>
                        <a:pt x="453199" y="422302"/>
                      </a:lnTo>
                      <a:cubicBezTo>
                        <a:pt x="490160" y="350741"/>
                        <a:pt x="473419" y="340925"/>
                        <a:pt x="353907" y="266362"/>
                      </a:cubicBezTo>
                      <a:lnTo>
                        <a:pt x="354320" y="266133"/>
                      </a:lnTo>
                      <a:cubicBezTo>
                        <a:pt x="343264" y="258741"/>
                        <a:pt x="334592" y="248961"/>
                        <a:pt x="328113" y="237425"/>
                      </a:cubicBezTo>
                      <a:cubicBezTo>
                        <a:pt x="292596" y="174189"/>
                        <a:pt x="336424" y="82138"/>
                        <a:pt x="426004" y="31825"/>
                      </a:cubicBezTo>
                      <a:cubicBezTo>
                        <a:pt x="470795" y="6669"/>
                        <a:pt x="518543" y="-3290"/>
                        <a:pt x="559533" y="944"/>
                      </a:cubicBezTo>
                      <a:close/>
                    </a:path>
                  </a:pathLst>
                </a:custGeom>
                <a:gradFill>
                  <a:gsLst>
                    <a:gs pos="0">
                      <a:srgbClr val="00B0F0"/>
                    </a:gs>
                    <a:gs pos="100000">
                      <a:srgbClr val="005A9E"/>
                    </a:gs>
                  </a:gsLst>
                  <a:path path="circle">
                    <a:fillToRect l="100000" t="100000"/>
                  </a:path>
                </a:gradFill>
                <a:ln>
                  <a:noFill/>
                </a:ln>
                <a:effectLst/>
                <a:sp3d extrusionH="508000">
                  <a:bevelT w="50800" h="25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36" name="Oval 14"/>
                <p:cNvSpPr/>
                <p:nvPr/>
              </p:nvSpPr>
              <p:spPr>
                <a:xfrm>
                  <a:off x="2286000" y="2295652"/>
                  <a:ext cx="1450583" cy="2364457"/>
                </a:xfrm>
                <a:custGeom>
                  <a:avLst/>
                  <a:gdLst/>
                  <a:ahLst/>
                  <a:cxnLst/>
                  <a:rect l="l" t="t" r="r" b="b"/>
                  <a:pathLst>
                    <a:path w="1450583" h="2364457">
                      <a:moveTo>
                        <a:pt x="911786" y="751"/>
                      </a:moveTo>
                      <a:cubicBezTo>
                        <a:pt x="952819" y="-3036"/>
                        <a:pt x="1000456" y="7444"/>
                        <a:pt x="1044969" y="33089"/>
                      </a:cubicBezTo>
                      <a:cubicBezTo>
                        <a:pt x="1133994" y="84377"/>
                        <a:pt x="1176814" y="176901"/>
                        <a:pt x="1140609" y="239745"/>
                      </a:cubicBezTo>
                      <a:cubicBezTo>
                        <a:pt x="1133627" y="251864"/>
                        <a:pt x="1124216" y="261995"/>
                        <a:pt x="1112287" y="269490"/>
                      </a:cubicBezTo>
                      <a:lnTo>
                        <a:pt x="1112639" y="269695"/>
                      </a:lnTo>
                      <a:cubicBezTo>
                        <a:pt x="1111701" y="270155"/>
                        <a:pt x="1110773" y="270616"/>
                        <a:pt x="1109962" y="271199"/>
                      </a:cubicBezTo>
                      <a:cubicBezTo>
                        <a:pt x="1105395" y="275232"/>
                        <a:pt x="1099884" y="278306"/>
                        <a:pt x="1093576" y="280404"/>
                      </a:cubicBezTo>
                      <a:cubicBezTo>
                        <a:pt x="1011043" y="330709"/>
                        <a:pt x="984319" y="364772"/>
                        <a:pt x="1012233" y="422255"/>
                      </a:cubicBezTo>
                      <a:lnTo>
                        <a:pt x="1450583" y="672205"/>
                      </a:lnTo>
                      <a:cubicBezTo>
                        <a:pt x="1359351" y="825998"/>
                        <a:pt x="1307592" y="1005633"/>
                        <a:pt x="1307592" y="1197356"/>
                      </a:cubicBezTo>
                      <a:cubicBezTo>
                        <a:pt x="1307592" y="1383383"/>
                        <a:pt x="1356321" y="1558029"/>
                        <a:pt x="1442309" y="1708888"/>
                      </a:cubicBezTo>
                      <a:cubicBezTo>
                        <a:pt x="1311756" y="1785098"/>
                        <a:pt x="1181354" y="1861360"/>
                        <a:pt x="1050621" y="1937572"/>
                      </a:cubicBezTo>
                      <a:cubicBezTo>
                        <a:pt x="991055" y="1930918"/>
                        <a:pt x="976226" y="1890156"/>
                        <a:pt x="975191" y="1796084"/>
                      </a:cubicBezTo>
                      <a:cubicBezTo>
                        <a:pt x="976612" y="1789589"/>
                        <a:pt x="976786" y="1783281"/>
                        <a:pt x="975653" y="1777295"/>
                      </a:cubicBezTo>
                      <a:cubicBezTo>
                        <a:pt x="975567" y="1776300"/>
                        <a:pt x="975644" y="1775266"/>
                        <a:pt x="975729" y="1774225"/>
                      </a:cubicBezTo>
                      <a:lnTo>
                        <a:pt x="975372" y="1774422"/>
                      </a:lnTo>
                      <a:cubicBezTo>
                        <a:pt x="975026" y="1760339"/>
                        <a:pt x="971127" y="1747073"/>
                        <a:pt x="964278" y="1734878"/>
                      </a:cubicBezTo>
                      <a:cubicBezTo>
                        <a:pt x="928761" y="1671642"/>
                        <a:pt x="827350" y="1661165"/>
                        <a:pt x="737769" y="1711478"/>
                      </a:cubicBezTo>
                      <a:cubicBezTo>
                        <a:pt x="648189" y="1761791"/>
                        <a:pt x="604361" y="1853842"/>
                        <a:pt x="639878" y="1917078"/>
                      </a:cubicBezTo>
                      <a:cubicBezTo>
                        <a:pt x="646357" y="1928614"/>
                        <a:pt x="655029" y="1938394"/>
                        <a:pt x="666085" y="1945786"/>
                      </a:cubicBezTo>
                      <a:lnTo>
                        <a:pt x="665672" y="1946015"/>
                      </a:lnTo>
                      <a:cubicBezTo>
                        <a:pt x="786597" y="2021460"/>
                        <a:pt x="802307" y="2030618"/>
                        <a:pt x="763655" y="2104530"/>
                      </a:cubicBezTo>
                      <a:cubicBezTo>
                        <a:pt x="614298" y="2191419"/>
                        <a:pt x="463977" y="2278013"/>
                        <a:pt x="312155" y="2364457"/>
                      </a:cubicBezTo>
                      <a:cubicBezTo>
                        <a:pt x="112922" y="2021367"/>
                        <a:pt x="0" y="1622548"/>
                        <a:pt x="0" y="1197356"/>
                      </a:cubicBezTo>
                      <a:cubicBezTo>
                        <a:pt x="0" y="769930"/>
                        <a:pt x="114111" y="369157"/>
                        <a:pt x="315398" y="24916"/>
                      </a:cubicBezTo>
                      <a:lnTo>
                        <a:pt x="720946" y="256162"/>
                      </a:lnTo>
                      <a:cubicBezTo>
                        <a:pt x="803629" y="251565"/>
                        <a:pt x="803481" y="233126"/>
                        <a:pt x="806527" y="90973"/>
                      </a:cubicBezTo>
                      <a:lnTo>
                        <a:pt x="806934" y="91211"/>
                      </a:lnTo>
                      <a:cubicBezTo>
                        <a:pt x="807638" y="77930"/>
                        <a:pt x="811613" y="65478"/>
                        <a:pt x="818218" y="54013"/>
                      </a:cubicBezTo>
                      <a:cubicBezTo>
                        <a:pt x="836320" y="22591"/>
                        <a:pt x="870752" y="4537"/>
                        <a:pt x="911786" y="751"/>
                      </a:cubicBezTo>
                      <a:close/>
                    </a:path>
                  </a:pathLst>
                </a:custGeom>
                <a:gradFill>
                  <a:gsLst>
                    <a:gs pos="0">
                      <a:srgbClr val="9E5ECE"/>
                    </a:gs>
                    <a:gs pos="100000">
                      <a:srgbClr val="2F1444"/>
                    </a:gs>
                  </a:gsLst>
                  <a:path path="circle">
                    <a:fillToRect t="100000" r="100000"/>
                  </a:path>
                </a:gradFill>
                <a:ln>
                  <a:noFill/>
                </a:ln>
                <a:effectLst/>
                <a:sp3d extrusionH="508000">
                  <a:bevelT w="50800" h="25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37" name="Oval 17"/>
                <p:cNvSpPr/>
                <p:nvPr/>
              </p:nvSpPr>
              <p:spPr>
                <a:xfrm>
                  <a:off x="2601992" y="1143000"/>
                  <a:ext cx="2394611" cy="1825031"/>
                </a:xfrm>
                <a:custGeom>
                  <a:avLst/>
                  <a:gdLst/>
                  <a:ahLst/>
                  <a:cxnLst/>
                  <a:rect l="l" t="t" r="r" b="b"/>
                  <a:pathLst>
                    <a:path w="2394611" h="1825031">
                      <a:moveTo>
                        <a:pt x="2034016" y="0"/>
                      </a:moveTo>
                      <a:lnTo>
                        <a:pt x="2037414" y="172"/>
                      </a:lnTo>
                      <a:lnTo>
                        <a:pt x="2037414" y="483859"/>
                      </a:lnTo>
                      <a:cubicBezTo>
                        <a:pt x="2084365" y="556710"/>
                        <a:pt x="2098812" y="548155"/>
                        <a:pt x="2225427" y="478781"/>
                      </a:cubicBezTo>
                      <a:lnTo>
                        <a:pt x="2225424" y="479253"/>
                      </a:lnTo>
                      <a:cubicBezTo>
                        <a:pt x="2237283" y="473233"/>
                        <a:pt x="2250057" y="470461"/>
                        <a:pt x="2263288" y="470461"/>
                      </a:cubicBezTo>
                      <a:cubicBezTo>
                        <a:pt x="2335816" y="470461"/>
                        <a:pt x="2394611" y="553751"/>
                        <a:pt x="2394611" y="656494"/>
                      </a:cubicBezTo>
                      <a:cubicBezTo>
                        <a:pt x="2394611" y="759236"/>
                        <a:pt x="2335816" y="842526"/>
                        <a:pt x="2263288" y="842526"/>
                      </a:cubicBezTo>
                      <a:cubicBezTo>
                        <a:pt x="2249301" y="842526"/>
                        <a:pt x="2235825" y="839429"/>
                        <a:pt x="2223377" y="832834"/>
                      </a:cubicBezTo>
                      <a:lnTo>
                        <a:pt x="2223375" y="833242"/>
                      </a:lnTo>
                      <a:cubicBezTo>
                        <a:pt x="2222508" y="832658"/>
                        <a:pt x="2221645" y="832085"/>
                        <a:pt x="2220735" y="831673"/>
                      </a:cubicBezTo>
                      <a:cubicBezTo>
                        <a:pt x="2214961" y="829729"/>
                        <a:pt x="2209546" y="826488"/>
                        <a:pt x="2204579" y="822069"/>
                      </a:cubicBezTo>
                      <a:cubicBezTo>
                        <a:pt x="2116928" y="774100"/>
                        <a:pt x="2074089" y="769146"/>
                        <a:pt x="2037414" y="827919"/>
                      </a:cubicBezTo>
                      <a:lnTo>
                        <a:pt x="2037414" y="1307764"/>
                      </a:lnTo>
                      <a:lnTo>
                        <a:pt x="2034016" y="1307592"/>
                      </a:lnTo>
                      <a:cubicBezTo>
                        <a:pt x="1649957" y="1307592"/>
                        <a:pt x="1314407" y="1515291"/>
                        <a:pt x="1134485" y="1825031"/>
                      </a:cubicBezTo>
                      <a:lnTo>
                        <a:pt x="696072" y="1574446"/>
                      </a:lnTo>
                      <a:cubicBezTo>
                        <a:pt x="668464" y="1517250"/>
                        <a:pt x="695262" y="1483232"/>
                        <a:pt x="777584" y="1433056"/>
                      </a:cubicBezTo>
                      <a:cubicBezTo>
                        <a:pt x="783892" y="1430958"/>
                        <a:pt x="789403" y="1427884"/>
                        <a:pt x="793970" y="1423851"/>
                      </a:cubicBezTo>
                      <a:cubicBezTo>
                        <a:pt x="794781" y="1423268"/>
                        <a:pt x="795709" y="1422807"/>
                        <a:pt x="796647" y="1422347"/>
                      </a:cubicBezTo>
                      <a:lnTo>
                        <a:pt x="796295" y="1422142"/>
                      </a:lnTo>
                      <a:cubicBezTo>
                        <a:pt x="808224" y="1414647"/>
                        <a:pt x="817635" y="1404516"/>
                        <a:pt x="824617" y="1392397"/>
                      </a:cubicBezTo>
                      <a:cubicBezTo>
                        <a:pt x="860822" y="1329553"/>
                        <a:pt x="818002" y="1237029"/>
                        <a:pt x="728977" y="1185741"/>
                      </a:cubicBezTo>
                      <a:cubicBezTo>
                        <a:pt x="639951" y="1134453"/>
                        <a:pt x="538431" y="1143821"/>
                        <a:pt x="502226" y="1206665"/>
                      </a:cubicBezTo>
                      <a:cubicBezTo>
                        <a:pt x="495621" y="1218130"/>
                        <a:pt x="491646" y="1230582"/>
                        <a:pt x="490942" y="1243863"/>
                      </a:cubicBezTo>
                      <a:lnTo>
                        <a:pt x="490535" y="1243625"/>
                      </a:lnTo>
                      <a:cubicBezTo>
                        <a:pt x="487503" y="1385089"/>
                        <a:pt x="487636" y="1404035"/>
                        <a:pt x="406149" y="1408734"/>
                      </a:cubicBezTo>
                      <a:lnTo>
                        <a:pt x="0" y="1176591"/>
                      </a:lnTo>
                      <a:cubicBezTo>
                        <a:pt x="404368" y="472806"/>
                        <a:pt x="1163978" y="0"/>
                        <a:pt x="2034016" y="0"/>
                      </a:cubicBezTo>
                      <a:close/>
                    </a:path>
                  </a:pathLst>
                </a:custGeom>
                <a:gradFill>
                  <a:gsLst>
                    <a:gs pos="0">
                      <a:srgbClr val="FF0000"/>
                    </a:gs>
                    <a:gs pos="100000">
                      <a:srgbClr val="760000"/>
                    </a:gs>
                  </a:gsLst>
                  <a:path path="circle">
                    <a:fillToRect t="100000" r="100000"/>
                  </a:path>
                </a:gradFill>
                <a:ln>
                  <a:noFill/>
                </a:ln>
                <a:effectLst/>
                <a:sp3d extrusionH="508000">
                  <a:bevelT w="50800" h="25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grpSp>
        </p:grpSp>
        <p:sp>
          <p:nvSpPr>
            <p:cNvPr id="23" name="TextBox 22"/>
            <p:cNvSpPr txBox="1"/>
            <p:nvPr/>
          </p:nvSpPr>
          <p:spPr>
            <a:xfrm>
              <a:off x="5926577" y="1946650"/>
              <a:ext cx="1196619" cy="541376"/>
            </a:xfrm>
            <a:prstGeom prst="rect">
              <a:avLst/>
            </a:prstGeom>
            <a:noFill/>
            <a:scene3d>
              <a:camera prst="obliqueTopLeft"/>
              <a:lightRig rig="threePt" dir="t"/>
            </a:scene3d>
            <a:sp3d prstMaterial="plastic">
              <a:bevelT w="50800" h="25400"/>
            </a:sp3d>
          </p:spPr>
          <p:txBody>
            <a:bodyPr wrap="square" rtlCol="0">
              <a:spAutoFit/>
            </a:bodyPr>
            <a:lstStyle/>
            <a:p>
              <a:pPr algn="ctr"/>
              <a:r>
                <a:rPr lang="en-US" sz="2399" b="1" dirty="0">
                  <a:solidFill>
                    <a:schemeClr val="bg1"/>
                  </a:solidFill>
                  <a:cs typeface="Aharoni" pitchFamily="2" charset="-79"/>
                </a:rPr>
                <a:t>Start</a:t>
              </a:r>
            </a:p>
          </p:txBody>
        </p:sp>
        <p:sp>
          <p:nvSpPr>
            <p:cNvPr id="24" name="TextBox 23"/>
            <p:cNvSpPr txBox="1"/>
            <p:nvPr/>
          </p:nvSpPr>
          <p:spPr>
            <a:xfrm>
              <a:off x="6957456" y="3319981"/>
              <a:ext cx="1571103" cy="541517"/>
            </a:xfrm>
            <a:prstGeom prst="rect">
              <a:avLst/>
            </a:prstGeom>
            <a:noFill/>
            <a:scene3d>
              <a:camera prst="obliqueTopLeft"/>
              <a:lightRig rig="threePt" dir="t"/>
            </a:scene3d>
            <a:sp3d prstMaterial="plastic">
              <a:bevelT w="50800" h="25400"/>
            </a:sp3d>
          </p:spPr>
          <p:txBody>
            <a:bodyPr wrap="square" rtlCol="0">
              <a:spAutoFit/>
            </a:bodyPr>
            <a:lstStyle/>
            <a:p>
              <a:pPr algn="ctr"/>
              <a:r>
                <a:rPr lang="en-US" sz="2399" b="1" dirty="0">
                  <a:solidFill>
                    <a:schemeClr val="bg1"/>
                  </a:solidFill>
                  <a:cs typeface="Aharoni" pitchFamily="2" charset="-79"/>
                </a:rPr>
                <a:t>Source</a:t>
              </a:r>
            </a:p>
          </p:txBody>
        </p:sp>
        <p:sp>
          <p:nvSpPr>
            <p:cNvPr id="25" name="TextBox 24"/>
            <p:cNvSpPr txBox="1"/>
            <p:nvPr/>
          </p:nvSpPr>
          <p:spPr>
            <a:xfrm>
              <a:off x="5666211" y="4761033"/>
              <a:ext cx="1832683" cy="541517"/>
            </a:xfrm>
            <a:prstGeom prst="rect">
              <a:avLst/>
            </a:prstGeom>
            <a:noFill/>
            <a:scene3d>
              <a:camera prst="obliqueTopLeft"/>
              <a:lightRig rig="threePt" dir="t"/>
            </a:scene3d>
            <a:sp3d prstMaterial="plastic">
              <a:bevelT w="50800" h="25400"/>
            </a:sp3d>
          </p:spPr>
          <p:txBody>
            <a:bodyPr wrap="square" rtlCol="0">
              <a:spAutoFit/>
            </a:bodyPr>
            <a:lstStyle/>
            <a:p>
              <a:pPr algn="ctr"/>
              <a:r>
                <a:rPr lang="en-US" sz="2399" b="1" dirty="0">
                  <a:solidFill>
                    <a:schemeClr val="bg1"/>
                  </a:solidFill>
                  <a:cs typeface="Aharoni" pitchFamily="2" charset="-79"/>
                </a:rPr>
                <a:t>Manage</a:t>
              </a:r>
            </a:p>
          </p:txBody>
        </p:sp>
        <p:sp>
          <p:nvSpPr>
            <p:cNvPr id="26" name="TextBox 25"/>
            <p:cNvSpPr txBox="1"/>
            <p:nvPr/>
          </p:nvSpPr>
          <p:spPr>
            <a:xfrm>
              <a:off x="3889694" y="4572000"/>
              <a:ext cx="1528043" cy="974699"/>
            </a:xfrm>
            <a:prstGeom prst="rect">
              <a:avLst/>
            </a:prstGeom>
            <a:noFill/>
            <a:scene3d>
              <a:camera prst="obliqueTopLeft"/>
              <a:lightRig rig="threePt" dir="t"/>
            </a:scene3d>
            <a:sp3d prstMaterial="plastic">
              <a:bevelT w="50800" h="25400"/>
            </a:sp3d>
          </p:spPr>
          <p:txBody>
            <a:bodyPr wrap="square" rtlCol="0">
              <a:spAutoFit/>
            </a:bodyPr>
            <a:lstStyle/>
            <a:p>
              <a:pPr algn="ctr"/>
              <a:r>
                <a:rPr lang="en-US" sz="2399" b="1" dirty="0">
                  <a:solidFill>
                    <a:schemeClr val="bg1"/>
                  </a:solidFill>
                  <a:cs typeface="Aharoni" pitchFamily="2" charset="-79"/>
                </a:rPr>
                <a:t>Book</a:t>
              </a:r>
              <a:r>
                <a:rPr lang="en-US" sz="2399" b="1" dirty="0">
                  <a:cs typeface="Aharoni" pitchFamily="2" charset="-79"/>
                </a:rPr>
                <a:t> </a:t>
              </a:r>
              <a:r>
                <a:rPr lang="en-US" sz="2399" b="1" dirty="0">
                  <a:solidFill>
                    <a:schemeClr val="bg1"/>
                  </a:solidFill>
                  <a:cs typeface="Aharoni" pitchFamily="2" charset="-79"/>
                </a:rPr>
                <a:t>Travel</a:t>
              </a:r>
            </a:p>
          </p:txBody>
        </p:sp>
        <p:sp>
          <p:nvSpPr>
            <p:cNvPr id="27" name="TextBox 26"/>
            <p:cNvSpPr txBox="1"/>
            <p:nvPr/>
          </p:nvSpPr>
          <p:spPr>
            <a:xfrm>
              <a:off x="2905453" y="2921719"/>
              <a:ext cx="1560114" cy="974699"/>
            </a:xfrm>
            <a:prstGeom prst="rect">
              <a:avLst/>
            </a:prstGeom>
            <a:noFill/>
            <a:scene3d>
              <a:camera prst="obliqueTopLeft"/>
              <a:lightRig rig="threePt" dir="t"/>
            </a:scene3d>
            <a:sp3d prstMaterial="plastic">
              <a:bevelT w="50800" h="25400"/>
            </a:sp3d>
          </p:spPr>
          <p:txBody>
            <a:bodyPr wrap="square" rtlCol="0">
              <a:spAutoFit/>
            </a:bodyPr>
            <a:lstStyle/>
            <a:p>
              <a:pPr algn="ctr"/>
              <a:r>
                <a:rPr lang="en-US" sz="2399" b="1" dirty="0">
                  <a:solidFill>
                    <a:schemeClr val="bg1"/>
                  </a:solidFill>
                  <a:cs typeface="Aharoni" pitchFamily="2" charset="-79"/>
                </a:rPr>
                <a:t>Mobile App</a:t>
              </a:r>
            </a:p>
          </p:txBody>
        </p:sp>
        <p:sp>
          <p:nvSpPr>
            <p:cNvPr id="28" name="TextBox 27"/>
            <p:cNvSpPr txBox="1"/>
            <p:nvPr/>
          </p:nvSpPr>
          <p:spPr>
            <a:xfrm>
              <a:off x="3607535" y="1850413"/>
              <a:ext cx="2058674" cy="541517"/>
            </a:xfrm>
            <a:prstGeom prst="rect">
              <a:avLst/>
            </a:prstGeom>
            <a:noFill/>
            <a:scene3d>
              <a:camera prst="obliqueTopLeft"/>
              <a:lightRig rig="threePt" dir="t"/>
            </a:scene3d>
            <a:sp3d prstMaterial="plastic">
              <a:bevelT w="50800" h="25400"/>
            </a:sp3d>
          </p:spPr>
          <p:txBody>
            <a:bodyPr wrap="square" rtlCol="0">
              <a:spAutoFit/>
            </a:bodyPr>
            <a:lstStyle/>
            <a:p>
              <a:pPr algn="ctr"/>
              <a:r>
                <a:rPr lang="en-US" sz="2399" b="1" dirty="0">
                  <a:solidFill>
                    <a:schemeClr val="bg1"/>
                  </a:solidFill>
                  <a:cs typeface="Aharoni" pitchFamily="2" charset="-79"/>
                </a:rPr>
                <a:t>Measure</a:t>
              </a:r>
            </a:p>
          </p:txBody>
        </p:sp>
      </p:grpSp>
      <p:sp>
        <p:nvSpPr>
          <p:cNvPr id="5" name="Rectangle 4"/>
          <p:cNvSpPr/>
          <p:nvPr/>
        </p:nvSpPr>
        <p:spPr>
          <a:xfrm>
            <a:off x="7882017" y="2429262"/>
            <a:ext cx="2756550" cy="570093"/>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999" dirty="0">
                <a:latin typeface="Helvetica Neue Thin"/>
                <a:ea typeface="Source Sans Pro" panose="020B0503030403020204" pitchFamily="34" charset="0"/>
                <a:cs typeface="Helvetica Neue Thin"/>
              </a:rPr>
              <a:t>Easy to Use</a:t>
            </a:r>
          </a:p>
        </p:txBody>
      </p:sp>
      <p:sp>
        <p:nvSpPr>
          <p:cNvPr id="38" name="Rectangle 37"/>
          <p:cNvSpPr/>
          <p:nvPr/>
        </p:nvSpPr>
        <p:spPr>
          <a:xfrm>
            <a:off x="7882017" y="3200620"/>
            <a:ext cx="2756550" cy="570093"/>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999" dirty="0">
                <a:latin typeface="Helvetica Neue Thin"/>
                <a:ea typeface="Source Sans Pro" panose="020B0503030403020204" pitchFamily="34" charset="0"/>
                <a:cs typeface="Helvetica Neue Thin"/>
              </a:rPr>
              <a:t>Easy to Implement</a:t>
            </a:r>
          </a:p>
        </p:txBody>
      </p:sp>
      <p:sp>
        <p:nvSpPr>
          <p:cNvPr id="39" name="Rectangle 38"/>
          <p:cNvSpPr/>
          <p:nvPr/>
        </p:nvSpPr>
        <p:spPr>
          <a:xfrm>
            <a:off x="7882017" y="3971978"/>
            <a:ext cx="2756550" cy="570093"/>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999" dirty="0">
                <a:latin typeface="Helvetica Neue Thin"/>
                <a:ea typeface="Source Sans Pro" panose="020B0503030403020204" pitchFamily="34" charset="0"/>
                <a:cs typeface="Helvetica Neue Thin"/>
              </a:rPr>
              <a:t>$299-$999 /Month</a:t>
            </a:r>
          </a:p>
        </p:txBody>
      </p:sp>
      <p:sp>
        <p:nvSpPr>
          <p:cNvPr id="40" name="Rectangle 39"/>
          <p:cNvSpPr/>
          <p:nvPr/>
        </p:nvSpPr>
        <p:spPr>
          <a:xfrm>
            <a:off x="7882017" y="4743336"/>
            <a:ext cx="2756550" cy="570093"/>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999" dirty="0">
                <a:latin typeface="Helvetica Neue Thin"/>
                <a:ea typeface="Source Sans Pro" panose="020B0503030403020204" pitchFamily="34" charset="0"/>
                <a:cs typeface="Helvetica Neue Thin"/>
              </a:rPr>
              <a:t>Guaranteed ROI</a:t>
            </a:r>
          </a:p>
        </p:txBody>
      </p:sp>
      <p:sp>
        <p:nvSpPr>
          <p:cNvPr id="11" name="Rectangle 10"/>
          <p:cNvSpPr/>
          <p:nvPr/>
        </p:nvSpPr>
        <p:spPr>
          <a:xfrm>
            <a:off x="6942845" y="1158951"/>
            <a:ext cx="4719720" cy="1076961"/>
          </a:xfrm>
          <a:prstGeom prst="rect">
            <a:avLst/>
          </a:prstGeom>
        </p:spPr>
        <p:txBody>
          <a:bodyPr wrap="square">
            <a:spAutoFit/>
          </a:bodyPr>
          <a:lstStyle/>
          <a:p>
            <a:pPr lvl="0" algn="ctr"/>
            <a:r>
              <a:rPr lang="en-US" sz="3199" dirty="0">
                <a:solidFill>
                  <a:srgbClr val="000000"/>
                </a:solidFill>
                <a:latin typeface="Helvetica Neue Thin"/>
                <a:ea typeface="Source Sans Pro" panose="020B0503030403020204" pitchFamily="34" charset="0"/>
                <a:cs typeface="Helvetica Neue Thin"/>
              </a:rPr>
              <a:t>You “Can’t Afford” To Wait</a:t>
            </a:r>
            <a:endParaRPr lang="en-IN" sz="3199" dirty="0">
              <a:solidFill>
                <a:srgbClr val="000000"/>
              </a:solidFill>
              <a:latin typeface="Helvetica Neue Thin"/>
              <a:ea typeface="Source Sans Pro" panose="020B0503030403020204" pitchFamily="34" charset="0"/>
              <a:cs typeface="Helvetica Neue Thin"/>
            </a:endParaRPr>
          </a:p>
        </p:txBody>
      </p:sp>
      <p:pic>
        <p:nvPicPr>
          <p:cNvPr id="42" name="Picture 41" descr="Transparent-logo-Groupize-without-tag-e14674016758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91" y="558755"/>
            <a:ext cx="4431186" cy="1438696"/>
          </a:xfrm>
          <a:prstGeom prst="rect">
            <a:avLst/>
          </a:prstGeom>
        </p:spPr>
      </p:pic>
    </p:spTree>
    <p:extLst>
      <p:ext uri="{BB962C8B-B14F-4D97-AF65-F5344CB8AC3E}">
        <p14:creationId xmlns:p14="http://schemas.microsoft.com/office/powerpoint/2010/main" val="124987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4" descr="Stakeholders.png"/>
          <p:cNvPicPr>
            <a:picLocks noChangeAspect="1"/>
          </p:cNvPicPr>
          <p:nvPr/>
        </p:nvPicPr>
        <p:blipFill rotWithShape="1">
          <a:blip r:embed="rId3" cstate="print">
            <a:extLst>
              <a:ext uri="{28A0092B-C50C-407E-A947-70E740481C1C}">
                <a14:useLocalDpi xmlns:a14="http://schemas.microsoft.com/office/drawing/2010/main" val="0"/>
              </a:ext>
            </a:extLst>
          </a:blip>
          <a:srcRect t="490" b="447"/>
          <a:stretch/>
        </p:blipFill>
        <p:spPr>
          <a:xfrm>
            <a:off x="1594" y="0"/>
            <a:ext cx="12188825" cy="6858000"/>
          </a:xfrm>
          <a:prstGeom prst="rect">
            <a:avLst/>
          </a:prstGeom>
        </p:spPr>
      </p:pic>
      <p:sp>
        <p:nvSpPr>
          <p:cNvPr id="3" name="TextBox 2"/>
          <p:cNvSpPr txBox="1"/>
          <p:nvPr/>
        </p:nvSpPr>
        <p:spPr>
          <a:xfrm>
            <a:off x="219895" y="4539630"/>
            <a:ext cx="10915368" cy="2091798"/>
          </a:xfrm>
          <a:prstGeom prst="rect">
            <a:avLst/>
          </a:prstGeom>
          <a:noFill/>
        </p:spPr>
        <p:txBody>
          <a:bodyPr wrap="square" lIns="120871" tIns="60424" rIns="120871" bIns="60424" rtlCol="0">
            <a:spAutoFit/>
          </a:bodyPr>
          <a:lstStyle/>
          <a:p>
            <a:pPr defTabSz="1208988"/>
            <a:r>
              <a:rPr lang="en-US" sz="12800" dirty="0">
                <a:solidFill>
                  <a:srgbClr val="FFFFFF"/>
                </a:solidFill>
                <a:latin typeface="Arial"/>
                <a:cs typeface="Arial" charset="0"/>
              </a:rPr>
              <a:t>Q &amp; A</a:t>
            </a:r>
          </a:p>
        </p:txBody>
      </p:sp>
    </p:spTree>
    <p:extLst>
      <p:ext uri="{BB962C8B-B14F-4D97-AF65-F5344CB8AC3E}">
        <p14:creationId xmlns:p14="http://schemas.microsoft.com/office/powerpoint/2010/main" val="380068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5814" y="452718"/>
            <a:ext cx="9317620" cy="1075140"/>
          </a:xfrm>
        </p:spPr>
        <p:txBody>
          <a:bodyPr/>
          <a:lstStyle/>
          <a:p>
            <a:pPr algn="ctr"/>
            <a:r>
              <a:rPr lang="en-US" b="1" dirty="0">
                <a:solidFill>
                  <a:schemeClr val="bg1"/>
                </a:solidFill>
              </a:rPr>
              <a:t>Here is an interesting statistic. </a:t>
            </a:r>
            <a:br>
              <a:rPr lang="en-US" b="1" dirty="0">
                <a:solidFill>
                  <a:schemeClr val="bg1"/>
                </a:solidFill>
              </a:rPr>
            </a:br>
            <a:r>
              <a:rPr lang="en-US" b="1" dirty="0">
                <a:solidFill>
                  <a:schemeClr val="bg1"/>
                </a:solidFill>
              </a:rPr>
              <a:t>Why do you think it is happening?</a:t>
            </a:r>
          </a:p>
        </p:txBody>
      </p:sp>
      <p:sp>
        <p:nvSpPr>
          <p:cNvPr id="4" name="Content Placeholder 3"/>
          <p:cNvSpPr>
            <a:spLocks noGrp="1"/>
          </p:cNvSpPr>
          <p:nvPr>
            <p:ph idx="1"/>
          </p:nvPr>
        </p:nvSpPr>
        <p:spPr>
          <a:xfrm>
            <a:off x="1562582" y="1909823"/>
            <a:ext cx="8694545" cy="3632522"/>
          </a:xfrm>
          <a:prstGeom prst="rect">
            <a:avLst/>
          </a:prstGeom>
          <a:solidFill>
            <a:srgbClr val="333944">
              <a:alpha val="69804"/>
            </a:srgbClr>
          </a:solidFill>
          <a:ln>
            <a:solidFill>
              <a:srgbClr val="333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3200" dirty="0"/>
              <a:t>80% of meeting are coordinated by employees outside of company travel departments with unmanaged costs and non compliance for preferred suppliers. </a:t>
            </a:r>
          </a:p>
        </p:txBody>
      </p:sp>
      <p:pic>
        <p:nvPicPr>
          <p:cNvPr id="5" name="Picture 4" descr="A picture containing thing&#10;&#10;Description generated with very high confidence"/>
          <p:cNvPicPr>
            <a:picLocks noChangeAspect="1"/>
          </p:cNvPicPr>
          <p:nvPr/>
        </p:nvPicPr>
        <p:blipFill>
          <a:blip r:embed="rId3"/>
          <a:stretch>
            <a:fillRect/>
          </a:stretch>
        </p:blipFill>
        <p:spPr>
          <a:xfrm>
            <a:off x="8334226" y="5754750"/>
            <a:ext cx="4698413" cy="952381"/>
          </a:xfrm>
          <a:prstGeom prst="rect">
            <a:avLst/>
          </a:prstGeom>
        </p:spPr>
      </p:pic>
    </p:spTree>
    <p:extLst>
      <p:ext uri="{BB962C8B-B14F-4D97-AF65-F5344CB8AC3E}">
        <p14:creationId xmlns:p14="http://schemas.microsoft.com/office/powerpoint/2010/main" val="199701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578735" y="452718"/>
            <a:ext cx="11126210" cy="947819"/>
          </a:xfrm>
        </p:spPr>
        <p:txBody>
          <a:bodyPr/>
          <a:lstStyle/>
          <a:p>
            <a:pPr algn="ctr"/>
            <a:r>
              <a:rPr lang="en-US" b="1" dirty="0">
                <a:solidFill>
                  <a:schemeClr val="bg1"/>
                </a:solidFill>
              </a:rPr>
              <a:t>Do you think your organization doesn’t have simple meetings?</a:t>
            </a:r>
          </a:p>
        </p:txBody>
      </p:sp>
      <p:graphicFrame>
        <p:nvGraphicFramePr>
          <p:cNvPr id="6" name="Chart 5"/>
          <p:cNvGraphicFramePr/>
          <p:nvPr>
            <p:extLst>
              <p:ext uri="{D42A27DB-BD31-4B8C-83A1-F6EECF244321}">
                <p14:modId xmlns:p14="http://schemas.microsoft.com/office/powerpoint/2010/main" val="60091481"/>
              </p:ext>
            </p:extLst>
          </p:nvPr>
        </p:nvGraphicFramePr>
        <p:xfrm>
          <a:off x="2050190" y="1579945"/>
          <a:ext cx="8183300" cy="441574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585732" y="6157733"/>
            <a:ext cx="6493397" cy="246221"/>
          </a:xfrm>
          <a:prstGeom prst="rect">
            <a:avLst/>
          </a:prstGeom>
          <a:noFill/>
        </p:spPr>
        <p:txBody>
          <a:bodyPr wrap="square" rtlCol="0">
            <a:spAutoFit/>
          </a:bodyPr>
          <a:lstStyle/>
          <a:p>
            <a:r>
              <a:rPr lang="en-US" sz="1000" i="1" dirty="0"/>
              <a:t>*compiled by AMEX Meeting and Events Study from 2016. </a:t>
            </a:r>
          </a:p>
        </p:txBody>
      </p:sp>
      <p:pic>
        <p:nvPicPr>
          <p:cNvPr id="7" name="Picture 6" descr="A picture containing thing&#10;&#10;Description generated with very high confidence"/>
          <p:cNvPicPr>
            <a:picLocks noChangeAspect="1"/>
          </p:cNvPicPr>
          <p:nvPr/>
        </p:nvPicPr>
        <p:blipFill>
          <a:blip r:embed="rId4"/>
          <a:stretch>
            <a:fillRect/>
          </a:stretch>
        </p:blipFill>
        <p:spPr>
          <a:xfrm>
            <a:off x="8611565" y="5905619"/>
            <a:ext cx="4698413" cy="952381"/>
          </a:xfrm>
          <a:prstGeom prst="rect">
            <a:avLst/>
          </a:prstGeom>
        </p:spPr>
      </p:pic>
    </p:spTree>
    <p:extLst>
      <p:ext uri="{BB962C8B-B14F-4D97-AF65-F5344CB8AC3E}">
        <p14:creationId xmlns:p14="http://schemas.microsoft.com/office/powerpoint/2010/main" val="189257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6137" y="231494"/>
            <a:ext cx="11218807" cy="682906"/>
          </a:xfrm>
        </p:spPr>
        <p:txBody>
          <a:bodyPr/>
          <a:lstStyle/>
          <a:p>
            <a:pPr algn="ctr"/>
            <a:r>
              <a:rPr lang="en-US" sz="3200" b="1" dirty="0">
                <a:solidFill>
                  <a:schemeClr val="bg1"/>
                </a:solidFill>
              </a:rPr>
              <a:t>Does size really matter?  </a:t>
            </a:r>
            <a:br>
              <a:rPr lang="en-US" sz="3200" dirty="0">
                <a:solidFill>
                  <a:schemeClr val="tx1"/>
                </a:solidFill>
              </a:rPr>
            </a:br>
            <a:endParaRPr lang="en-US" dirty="0"/>
          </a:p>
        </p:txBody>
      </p:sp>
      <p:graphicFrame>
        <p:nvGraphicFramePr>
          <p:cNvPr id="3" name="Chart 2"/>
          <p:cNvGraphicFramePr/>
          <p:nvPr>
            <p:extLst>
              <p:ext uri="{D42A27DB-BD31-4B8C-83A1-F6EECF244321}">
                <p14:modId xmlns:p14="http://schemas.microsoft.com/office/powerpoint/2010/main" val="3456711080"/>
              </p:ext>
            </p:extLst>
          </p:nvPr>
        </p:nvGraphicFramePr>
        <p:xfrm>
          <a:off x="1840374" y="914400"/>
          <a:ext cx="8808334" cy="482664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thing&#10;&#10;Description generated with very high confidence"/>
          <p:cNvPicPr>
            <a:picLocks noChangeAspect="1"/>
          </p:cNvPicPr>
          <p:nvPr/>
        </p:nvPicPr>
        <p:blipFill>
          <a:blip r:embed="rId4"/>
          <a:stretch>
            <a:fillRect/>
          </a:stretch>
        </p:blipFill>
        <p:spPr>
          <a:xfrm>
            <a:off x="8658316" y="5741042"/>
            <a:ext cx="4698413" cy="952381"/>
          </a:xfrm>
          <a:prstGeom prst="rect">
            <a:avLst/>
          </a:prstGeom>
        </p:spPr>
      </p:pic>
    </p:spTree>
    <p:extLst>
      <p:ext uri="{BB962C8B-B14F-4D97-AF65-F5344CB8AC3E}">
        <p14:creationId xmlns:p14="http://schemas.microsoft.com/office/powerpoint/2010/main" val="79635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3200" dirty="0">
                <a:solidFill>
                  <a:schemeClr val="tx1"/>
                </a:solidFill>
              </a:rPr>
            </a:br>
            <a:endParaRPr lang="en-US" dirty="0"/>
          </a:p>
        </p:txBody>
      </p:sp>
      <p:graphicFrame>
        <p:nvGraphicFramePr>
          <p:cNvPr id="3" name="Chart 2"/>
          <p:cNvGraphicFramePr/>
          <p:nvPr>
            <p:extLst>
              <p:ext uri="{D42A27DB-BD31-4B8C-83A1-F6EECF244321}">
                <p14:modId xmlns:p14="http://schemas.microsoft.com/office/powerpoint/2010/main" val="4144584368"/>
              </p:ext>
            </p:extLst>
          </p:nvPr>
        </p:nvGraphicFramePr>
        <p:xfrm>
          <a:off x="1932973" y="1474191"/>
          <a:ext cx="8299048" cy="441026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720051" y="578734"/>
            <a:ext cx="7766611" cy="769441"/>
          </a:xfrm>
          <a:prstGeom prst="rect">
            <a:avLst/>
          </a:prstGeom>
          <a:noFill/>
        </p:spPr>
        <p:txBody>
          <a:bodyPr wrap="square" rtlCol="0">
            <a:spAutoFit/>
          </a:bodyPr>
          <a:lstStyle/>
          <a:p>
            <a:pPr algn="ctr"/>
            <a:r>
              <a:rPr lang="en-US" sz="3200" dirty="0">
                <a:solidFill>
                  <a:srgbClr val="0070C0"/>
                </a:solidFill>
              </a:rPr>
              <a:t>Who has time for spreadsheet hell?</a:t>
            </a:r>
          </a:p>
          <a:p>
            <a:pPr algn="ctr"/>
            <a:r>
              <a:rPr lang="en-US" sz="1200" i="1" dirty="0">
                <a:solidFill>
                  <a:srgbClr val="0070C0"/>
                </a:solidFill>
              </a:rPr>
              <a:t>(Or phone calls, faxes or mistakes)</a:t>
            </a:r>
          </a:p>
        </p:txBody>
      </p:sp>
      <p:pic>
        <p:nvPicPr>
          <p:cNvPr id="5" name="Picture 4" descr="A picture containing thing&#10;&#10;Description generated with very high confidence"/>
          <p:cNvPicPr>
            <a:picLocks noChangeAspect="1"/>
          </p:cNvPicPr>
          <p:nvPr/>
        </p:nvPicPr>
        <p:blipFill>
          <a:blip r:embed="rId4"/>
          <a:stretch>
            <a:fillRect/>
          </a:stretch>
        </p:blipFill>
        <p:spPr>
          <a:xfrm>
            <a:off x="8518968" y="5766723"/>
            <a:ext cx="4698413" cy="952381"/>
          </a:xfrm>
          <a:prstGeom prst="rect">
            <a:avLst/>
          </a:prstGeom>
        </p:spPr>
      </p:pic>
    </p:spTree>
    <p:extLst>
      <p:ext uri="{BB962C8B-B14F-4D97-AF65-F5344CB8AC3E}">
        <p14:creationId xmlns:p14="http://schemas.microsoft.com/office/powerpoint/2010/main" val="5394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889761" y="2822978"/>
            <a:ext cx="8354496" cy="3764381"/>
            <a:chOff x="1228939" y="2773630"/>
            <a:chExt cx="6850248" cy="3621316"/>
          </a:xfrm>
        </p:grpSpPr>
        <p:grpSp>
          <p:nvGrpSpPr>
            <p:cNvPr id="5" name="Group 4"/>
            <p:cNvGrpSpPr/>
            <p:nvPr/>
          </p:nvGrpSpPr>
          <p:grpSpPr>
            <a:xfrm>
              <a:off x="1228939" y="2773630"/>
              <a:ext cx="6850248" cy="3621316"/>
              <a:chOff x="388276" y="982850"/>
              <a:chExt cx="3269886" cy="1728596"/>
            </a:xfrm>
            <a:effectLst>
              <a:outerShdw blurRad="50800" dist="38100" dir="5400000" algn="t" rotWithShape="0">
                <a:prstClr val="black">
                  <a:alpha val="25000"/>
                </a:prstClr>
              </a:outerShdw>
            </a:effectLst>
            <a:scene3d>
              <a:camera prst="perspectiveRelaxedModerately">
                <a:rot lat="18000000" lon="0" rev="0"/>
              </a:camera>
              <a:lightRig rig="balanced" dir="t">
                <a:rot lat="0" lon="0" rev="18600000"/>
              </a:lightRig>
            </a:scene3d>
          </p:grpSpPr>
          <p:sp>
            <p:nvSpPr>
              <p:cNvPr id="7" name="Freeform 6"/>
              <p:cNvSpPr/>
              <p:nvPr/>
            </p:nvSpPr>
            <p:spPr>
              <a:xfrm>
                <a:off x="388276" y="982850"/>
                <a:ext cx="1097280" cy="1728596"/>
              </a:xfrm>
              <a:custGeom>
                <a:avLst/>
                <a:gdLst>
                  <a:gd name="connsiteX0" fmla="*/ 541522 w 1097280"/>
                  <a:gd name="connsiteY0" fmla="*/ 0 h 1728596"/>
                  <a:gd name="connsiteX1" fmla="*/ 668623 w 1097280"/>
                  <a:gd name="connsiteY1" fmla="*/ 125842 h 1728596"/>
                  <a:gd name="connsiteX2" fmla="*/ 632840 w 1097280"/>
                  <a:gd name="connsiteY2" fmla="*/ 213095 h 1728596"/>
                  <a:gd name="connsiteX3" fmla="*/ 636646 w 1097280"/>
                  <a:gd name="connsiteY3" fmla="*/ 306682 h 1728596"/>
                  <a:gd name="connsiteX4" fmla="*/ 640728 w 1097280"/>
                  <a:gd name="connsiteY4" fmla="*/ 310982 h 1728596"/>
                  <a:gd name="connsiteX5" fmla="*/ 1097280 w 1097280"/>
                  <a:gd name="connsiteY5" fmla="*/ 310982 h 1728596"/>
                  <a:gd name="connsiteX6" fmla="*/ 1097280 w 1097280"/>
                  <a:gd name="connsiteY6" fmla="*/ 782304 h 1728596"/>
                  <a:gd name="connsiteX7" fmla="*/ 1083789 w 1097280"/>
                  <a:gd name="connsiteY7" fmla="*/ 789302 h 1728596"/>
                  <a:gd name="connsiteX8" fmla="*/ 1019711 w 1097280"/>
                  <a:gd name="connsiteY8" fmla="*/ 779511 h 1728596"/>
                  <a:gd name="connsiteX9" fmla="*/ 935863 w 1097280"/>
                  <a:gd name="connsiteY9" fmla="*/ 745464 h 1728596"/>
                  <a:gd name="connsiteX10" fmla="*/ 814931 w 1097280"/>
                  <a:gd name="connsiteY10" fmla="*/ 866396 h 1728596"/>
                  <a:gd name="connsiteX11" fmla="*/ 935863 w 1097280"/>
                  <a:gd name="connsiteY11" fmla="*/ 987329 h 1728596"/>
                  <a:gd name="connsiteX12" fmla="*/ 1019024 w 1097280"/>
                  <a:gd name="connsiteY12" fmla="*/ 953849 h 1728596"/>
                  <a:gd name="connsiteX13" fmla="*/ 1077172 w 1097280"/>
                  <a:gd name="connsiteY13" fmla="*/ 946201 h 1728596"/>
                  <a:gd name="connsiteX14" fmla="*/ 1097280 w 1097280"/>
                  <a:gd name="connsiteY14" fmla="*/ 954917 h 1728596"/>
                  <a:gd name="connsiteX15" fmla="*/ 1097280 w 1097280"/>
                  <a:gd name="connsiteY15" fmla="*/ 1408262 h 1728596"/>
                  <a:gd name="connsiteX16" fmla="*/ 649603 w 1097280"/>
                  <a:gd name="connsiteY16" fmla="*/ 1408262 h 1728596"/>
                  <a:gd name="connsiteX17" fmla="*/ 636645 w 1097280"/>
                  <a:gd name="connsiteY17" fmla="*/ 1421914 h 1728596"/>
                  <a:gd name="connsiteX18" fmla="*/ 632839 w 1097280"/>
                  <a:gd name="connsiteY18" fmla="*/ 1515502 h 1728596"/>
                  <a:gd name="connsiteX19" fmla="*/ 668622 w 1097280"/>
                  <a:gd name="connsiteY19" fmla="*/ 1602754 h 1728596"/>
                  <a:gd name="connsiteX20" fmla="*/ 541521 w 1097280"/>
                  <a:gd name="connsiteY20" fmla="*/ 1728596 h 1728596"/>
                  <a:gd name="connsiteX21" fmla="*/ 414420 w 1097280"/>
                  <a:gd name="connsiteY21" fmla="*/ 1602754 h 1728596"/>
                  <a:gd name="connsiteX22" fmla="*/ 449608 w 1097280"/>
                  <a:gd name="connsiteY22" fmla="*/ 1516216 h 1728596"/>
                  <a:gd name="connsiteX23" fmla="*/ 429601 w 1097280"/>
                  <a:gd name="connsiteY23" fmla="*/ 1408544 h 1728596"/>
                  <a:gd name="connsiteX24" fmla="*/ 429260 w 1097280"/>
                  <a:gd name="connsiteY24" fmla="*/ 1408262 h 1728596"/>
                  <a:gd name="connsiteX25" fmla="*/ 0 w 1097280"/>
                  <a:gd name="connsiteY25" fmla="*/ 1408262 h 1728596"/>
                  <a:gd name="connsiteX26" fmla="*/ 0 w 1097280"/>
                  <a:gd name="connsiteY26" fmla="*/ 969152 h 1728596"/>
                  <a:gd name="connsiteX27" fmla="*/ 16101 w 1097280"/>
                  <a:gd name="connsiteY27" fmla="*/ 956764 h 1728596"/>
                  <a:gd name="connsiteX28" fmla="*/ 98621 w 1097280"/>
                  <a:gd name="connsiteY28" fmla="*/ 953848 h 1728596"/>
                  <a:gd name="connsiteX29" fmla="*/ 181782 w 1097280"/>
                  <a:gd name="connsiteY29" fmla="*/ 987328 h 1728596"/>
                  <a:gd name="connsiteX30" fmla="*/ 302714 w 1097280"/>
                  <a:gd name="connsiteY30" fmla="*/ 866395 h 1728596"/>
                  <a:gd name="connsiteX31" fmla="*/ 181782 w 1097280"/>
                  <a:gd name="connsiteY31" fmla="*/ 745463 h 1728596"/>
                  <a:gd name="connsiteX32" fmla="*/ 97934 w 1097280"/>
                  <a:gd name="connsiteY32" fmla="*/ 779510 h 1728596"/>
                  <a:gd name="connsiteX33" fmla="*/ 7998 w 1097280"/>
                  <a:gd name="connsiteY33" fmla="*/ 775888 h 1728596"/>
                  <a:gd name="connsiteX34" fmla="*/ 0 w 1097280"/>
                  <a:gd name="connsiteY34" fmla="*/ 768372 h 1728596"/>
                  <a:gd name="connsiteX35" fmla="*/ 0 w 1097280"/>
                  <a:gd name="connsiteY35" fmla="*/ 310982 h 1728596"/>
                  <a:gd name="connsiteX36" fmla="*/ 436650 w 1097280"/>
                  <a:gd name="connsiteY36" fmla="*/ 310982 h 1728596"/>
                  <a:gd name="connsiteX37" fmla="*/ 446544 w 1097280"/>
                  <a:gd name="connsiteY37" fmla="*/ 298250 h 1728596"/>
                  <a:gd name="connsiteX38" fmla="*/ 449609 w 1097280"/>
                  <a:gd name="connsiteY38" fmla="*/ 212380 h 1728596"/>
                  <a:gd name="connsiteX39" fmla="*/ 414421 w 1097280"/>
                  <a:gd name="connsiteY39" fmla="*/ 125842 h 1728596"/>
                  <a:gd name="connsiteX40" fmla="*/ 541522 w 1097280"/>
                  <a:gd name="connsiteY40" fmla="*/ 0 h 17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97280" h="1728596">
                    <a:moveTo>
                      <a:pt x="541522" y="0"/>
                    </a:moveTo>
                    <a:cubicBezTo>
                      <a:pt x="611718" y="0"/>
                      <a:pt x="668623" y="56342"/>
                      <a:pt x="668623" y="125842"/>
                    </a:cubicBezTo>
                    <a:cubicBezTo>
                      <a:pt x="668623" y="159787"/>
                      <a:pt x="655048" y="190594"/>
                      <a:pt x="632840" y="213095"/>
                    </a:cubicBezTo>
                    <a:cubicBezTo>
                      <a:pt x="610632" y="250572"/>
                      <a:pt x="618252" y="281993"/>
                      <a:pt x="636646" y="306682"/>
                    </a:cubicBezTo>
                    <a:lnTo>
                      <a:pt x="640728" y="310982"/>
                    </a:lnTo>
                    <a:lnTo>
                      <a:pt x="1097280" y="310982"/>
                    </a:lnTo>
                    <a:lnTo>
                      <a:pt x="1097280" y="782304"/>
                    </a:lnTo>
                    <a:lnTo>
                      <a:pt x="1083789" y="789302"/>
                    </a:lnTo>
                    <a:cubicBezTo>
                      <a:pt x="1065145" y="795071"/>
                      <a:pt x="1043721" y="793598"/>
                      <a:pt x="1019711" y="779511"/>
                    </a:cubicBezTo>
                    <a:cubicBezTo>
                      <a:pt x="998088" y="758380"/>
                      <a:pt x="968484" y="745464"/>
                      <a:pt x="935863" y="745464"/>
                    </a:cubicBezTo>
                    <a:cubicBezTo>
                      <a:pt x="869074" y="745464"/>
                      <a:pt x="814931" y="799607"/>
                      <a:pt x="814931" y="866396"/>
                    </a:cubicBezTo>
                    <a:cubicBezTo>
                      <a:pt x="814931" y="933185"/>
                      <a:pt x="869074" y="987329"/>
                      <a:pt x="935863" y="987329"/>
                    </a:cubicBezTo>
                    <a:cubicBezTo>
                      <a:pt x="968164" y="987329"/>
                      <a:pt x="997507" y="974665"/>
                      <a:pt x="1019024" y="953849"/>
                    </a:cubicBezTo>
                    <a:cubicBezTo>
                      <a:pt x="1040354" y="942886"/>
                      <a:pt x="1059832" y="941682"/>
                      <a:pt x="1077172" y="946201"/>
                    </a:cubicBezTo>
                    <a:lnTo>
                      <a:pt x="1097280" y="954917"/>
                    </a:lnTo>
                    <a:lnTo>
                      <a:pt x="1097280" y="1408262"/>
                    </a:lnTo>
                    <a:lnTo>
                      <a:pt x="649603" y="1408262"/>
                    </a:lnTo>
                    <a:lnTo>
                      <a:pt x="636645" y="1421914"/>
                    </a:lnTo>
                    <a:cubicBezTo>
                      <a:pt x="618251" y="1446603"/>
                      <a:pt x="610631" y="1478024"/>
                      <a:pt x="632839" y="1515502"/>
                    </a:cubicBezTo>
                    <a:cubicBezTo>
                      <a:pt x="655047" y="1538002"/>
                      <a:pt x="668622" y="1568809"/>
                      <a:pt x="668622" y="1602754"/>
                    </a:cubicBezTo>
                    <a:cubicBezTo>
                      <a:pt x="668622" y="1672254"/>
                      <a:pt x="611717" y="1728596"/>
                      <a:pt x="541521" y="1728596"/>
                    </a:cubicBezTo>
                    <a:cubicBezTo>
                      <a:pt x="471325" y="1728596"/>
                      <a:pt x="414420" y="1672254"/>
                      <a:pt x="414420" y="1602754"/>
                    </a:cubicBezTo>
                    <a:cubicBezTo>
                      <a:pt x="414420" y="1569141"/>
                      <a:pt x="427730" y="1538607"/>
                      <a:pt x="449608" y="1516216"/>
                    </a:cubicBezTo>
                    <a:cubicBezTo>
                      <a:pt x="472651" y="1471825"/>
                      <a:pt x="454669" y="1435141"/>
                      <a:pt x="429601" y="1408544"/>
                    </a:cubicBezTo>
                    <a:lnTo>
                      <a:pt x="429260" y="1408262"/>
                    </a:lnTo>
                    <a:lnTo>
                      <a:pt x="0" y="1408262"/>
                    </a:lnTo>
                    <a:lnTo>
                      <a:pt x="0" y="969152"/>
                    </a:lnTo>
                    <a:lnTo>
                      <a:pt x="16101" y="956764"/>
                    </a:lnTo>
                    <a:cubicBezTo>
                      <a:pt x="38798" y="942917"/>
                      <a:pt x="66626" y="937404"/>
                      <a:pt x="98621" y="953848"/>
                    </a:cubicBezTo>
                    <a:cubicBezTo>
                      <a:pt x="120138" y="974664"/>
                      <a:pt x="149481" y="987328"/>
                      <a:pt x="181782" y="987328"/>
                    </a:cubicBezTo>
                    <a:cubicBezTo>
                      <a:pt x="248571" y="987328"/>
                      <a:pt x="302714" y="933184"/>
                      <a:pt x="302714" y="866395"/>
                    </a:cubicBezTo>
                    <a:cubicBezTo>
                      <a:pt x="302714" y="799606"/>
                      <a:pt x="248571" y="745463"/>
                      <a:pt x="181782" y="745463"/>
                    </a:cubicBezTo>
                    <a:cubicBezTo>
                      <a:pt x="149161" y="745463"/>
                      <a:pt x="119557" y="758379"/>
                      <a:pt x="97934" y="779510"/>
                    </a:cubicBezTo>
                    <a:cubicBezTo>
                      <a:pt x="61918" y="800640"/>
                      <a:pt x="31724" y="793390"/>
                      <a:pt x="7998" y="775888"/>
                    </a:cubicBezTo>
                    <a:lnTo>
                      <a:pt x="0" y="768372"/>
                    </a:lnTo>
                    <a:lnTo>
                      <a:pt x="0" y="310982"/>
                    </a:lnTo>
                    <a:lnTo>
                      <a:pt x="436650" y="310982"/>
                    </a:lnTo>
                    <a:lnTo>
                      <a:pt x="446544" y="298250"/>
                    </a:lnTo>
                    <a:cubicBezTo>
                      <a:pt x="461097" y="274631"/>
                      <a:pt x="466892" y="245674"/>
                      <a:pt x="449609" y="212380"/>
                    </a:cubicBezTo>
                    <a:cubicBezTo>
                      <a:pt x="427731" y="189989"/>
                      <a:pt x="414421" y="159455"/>
                      <a:pt x="414421" y="125842"/>
                    </a:cubicBezTo>
                    <a:cubicBezTo>
                      <a:pt x="414421" y="56342"/>
                      <a:pt x="471326" y="0"/>
                      <a:pt x="541522" y="0"/>
                    </a:cubicBezTo>
                    <a:close/>
                  </a:path>
                </a:pathLst>
              </a:custGeom>
              <a:gradFill>
                <a:gsLst>
                  <a:gs pos="4000">
                    <a:schemeClr val="accent1"/>
                  </a:gs>
                  <a:gs pos="78000">
                    <a:schemeClr val="accent1">
                      <a:lumMod val="75000"/>
                    </a:schemeClr>
                  </a:gs>
                </a:gsLst>
                <a:lin ang="5400000" scaled="1"/>
              </a:gradFill>
              <a:ln>
                <a:noFill/>
              </a:ln>
              <a:effectLst/>
              <a:sp3d extrusionH="254000" prstMaterial="metal">
                <a:bevelT w="508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p>
            </p:txBody>
          </p:sp>
          <p:sp>
            <p:nvSpPr>
              <p:cNvPr id="8" name="Freeform 7"/>
              <p:cNvSpPr/>
              <p:nvPr/>
            </p:nvSpPr>
            <p:spPr>
              <a:xfrm>
                <a:off x="1195971" y="1293832"/>
                <a:ext cx="1619700" cy="1097280"/>
              </a:xfrm>
              <a:custGeom>
                <a:avLst/>
                <a:gdLst>
                  <a:gd name="connsiteX0" fmla="*/ 262468 w 1619700"/>
                  <a:gd name="connsiteY0" fmla="*/ 0 h 1097280"/>
                  <a:gd name="connsiteX1" fmla="*/ 677568 w 1619700"/>
                  <a:gd name="connsiteY1" fmla="*/ 0 h 1097280"/>
                  <a:gd name="connsiteX2" fmla="*/ 697846 w 1619700"/>
                  <a:gd name="connsiteY2" fmla="*/ 16965 h 1097280"/>
                  <a:gd name="connsiteX3" fmla="*/ 716883 w 1619700"/>
                  <a:gd name="connsiteY3" fmla="*/ 120436 h 1097280"/>
                  <a:gd name="connsiteX4" fmla="*/ 683402 w 1619700"/>
                  <a:gd name="connsiteY4" fmla="*/ 203597 h 1097280"/>
                  <a:gd name="connsiteX5" fmla="*/ 804335 w 1619700"/>
                  <a:gd name="connsiteY5" fmla="*/ 324529 h 1097280"/>
                  <a:gd name="connsiteX6" fmla="*/ 925267 w 1619700"/>
                  <a:gd name="connsiteY6" fmla="*/ 203597 h 1097280"/>
                  <a:gd name="connsiteX7" fmla="*/ 891220 w 1619700"/>
                  <a:gd name="connsiteY7" fmla="*/ 119749 h 1097280"/>
                  <a:gd name="connsiteX8" fmla="*/ 915090 w 1619700"/>
                  <a:gd name="connsiteY8" fmla="*/ 8268 h 1097280"/>
                  <a:gd name="connsiteX9" fmla="*/ 927638 w 1619700"/>
                  <a:gd name="connsiteY9" fmla="*/ 0 h 1097280"/>
                  <a:gd name="connsiteX10" fmla="*/ 1359748 w 1619700"/>
                  <a:gd name="connsiteY10" fmla="*/ 0 h 1097280"/>
                  <a:gd name="connsiteX11" fmla="*/ 1359748 w 1619700"/>
                  <a:gd name="connsiteY11" fmla="*/ 476432 h 1097280"/>
                  <a:gd name="connsiteX12" fmla="*/ 1371172 w 1619700"/>
                  <a:gd name="connsiteY12" fmla="*/ 477412 h 1097280"/>
                  <a:gd name="connsiteX13" fmla="*/ 1406606 w 1619700"/>
                  <a:gd name="connsiteY13" fmla="*/ 464442 h 1097280"/>
                  <a:gd name="connsiteX14" fmla="*/ 1493858 w 1619700"/>
                  <a:gd name="connsiteY14" fmla="*/ 428658 h 1097280"/>
                  <a:gd name="connsiteX15" fmla="*/ 1619700 w 1619700"/>
                  <a:gd name="connsiteY15" fmla="*/ 555759 h 1097280"/>
                  <a:gd name="connsiteX16" fmla="*/ 1493858 w 1619700"/>
                  <a:gd name="connsiteY16" fmla="*/ 682860 h 1097280"/>
                  <a:gd name="connsiteX17" fmla="*/ 1407320 w 1619700"/>
                  <a:gd name="connsiteY17" fmla="*/ 647672 h 1097280"/>
                  <a:gd name="connsiteX18" fmla="*/ 1375509 w 1619700"/>
                  <a:gd name="connsiteY18" fmla="*/ 637551 h 1097280"/>
                  <a:gd name="connsiteX19" fmla="*/ 1359748 w 1619700"/>
                  <a:gd name="connsiteY19" fmla="*/ 638695 h 1097280"/>
                  <a:gd name="connsiteX20" fmla="*/ 1359748 w 1619700"/>
                  <a:gd name="connsiteY20" fmla="*/ 1097280 h 1097280"/>
                  <a:gd name="connsiteX21" fmla="*/ 914071 w 1619700"/>
                  <a:gd name="connsiteY21" fmla="*/ 1097280 h 1097280"/>
                  <a:gd name="connsiteX22" fmla="*/ 894842 w 1619700"/>
                  <a:gd name="connsiteY22" fmla="*/ 1076819 h 1097280"/>
                  <a:gd name="connsiteX23" fmla="*/ 891220 w 1619700"/>
                  <a:gd name="connsiteY23" fmla="*/ 986883 h 1097280"/>
                  <a:gd name="connsiteX24" fmla="*/ 925267 w 1619700"/>
                  <a:gd name="connsiteY24" fmla="*/ 903035 h 1097280"/>
                  <a:gd name="connsiteX25" fmla="*/ 804335 w 1619700"/>
                  <a:gd name="connsiteY25" fmla="*/ 782103 h 1097280"/>
                  <a:gd name="connsiteX26" fmla="*/ 683402 w 1619700"/>
                  <a:gd name="connsiteY26" fmla="*/ 903035 h 1097280"/>
                  <a:gd name="connsiteX27" fmla="*/ 716883 w 1619700"/>
                  <a:gd name="connsiteY27" fmla="*/ 986196 h 1097280"/>
                  <a:gd name="connsiteX28" fmla="*/ 697846 w 1619700"/>
                  <a:gd name="connsiteY28" fmla="*/ 1089667 h 1097280"/>
                  <a:gd name="connsiteX29" fmla="*/ 688746 w 1619700"/>
                  <a:gd name="connsiteY29" fmla="*/ 1097280 h 1097280"/>
                  <a:gd name="connsiteX30" fmla="*/ 262468 w 1619700"/>
                  <a:gd name="connsiteY30" fmla="*/ 1097280 h 1097280"/>
                  <a:gd name="connsiteX31" fmla="*/ 262468 w 1619700"/>
                  <a:gd name="connsiteY31" fmla="*/ 638879 h 1097280"/>
                  <a:gd name="connsiteX32" fmla="*/ 244191 w 1619700"/>
                  <a:gd name="connsiteY32" fmla="*/ 637552 h 1097280"/>
                  <a:gd name="connsiteX33" fmla="*/ 212380 w 1619700"/>
                  <a:gd name="connsiteY33" fmla="*/ 647673 h 1097280"/>
                  <a:gd name="connsiteX34" fmla="*/ 125842 w 1619700"/>
                  <a:gd name="connsiteY34" fmla="*/ 682861 h 1097280"/>
                  <a:gd name="connsiteX35" fmla="*/ 0 w 1619700"/>
                  <a:gd name="connsiteY35" fmla="*/ 555760 h 1097280"/>
                  <a:gd name="connsiteX36" fmla="*/ 125842 w 1619700"/>
                  <a:gd name="connsiteY36" fmla="*/ 428659 h 1097280"/>
                  <a:gd name="connsiteX37" fmla="*/ 213095 w 1619700"/>
                  <a:gd name="connsiteY37" fmla="*/ 464443 h 1097280"/>
                  <a:gd name="connsiteX38" fmla="*/ 248528 w 1619700"/>
                  <a:gd name="connsiteY38" fmla="*/ 477413 h 1097280"/>
                  <a:gd name="connsiteX39" fmla="*/ 262468 w 1619700"/>
                  <a:gd name="connsiteY39" fmla="*/ 476218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19700" h="1097280">
                    <a:moveTo>
                      <a:pt x="262468" y="0"/>
                    </a:moveTo>
                    <a:lnTo>
                      <a:pt x="677568" y="0"/>
                    </a:lnTo>
                    <a:lnTo>
                      <a:pt x="697846" y="16965"/>
                    </a:lnTo>
                    <a:cubicBezTo>
                      <a:pt x="721698" y="42525"/>
                      <a:pt x="738807" y="77776"/>
                      <a:pt x="716883" y="120436"/>
                    </a:cubicBezTo>
                    <a:cubicBezTo>
                      <a:pt x="696066" y="141953"/>
                      <a:pt x="683402" y="171296"/>
                      <a:pt x="683402" y="203597"/>
                    </a:cubicBezTo>
                    <a:cubicBezTo>
                      <a:pt x="683402" y="270386"/>
                      <a:pt x="737546" y="324529"/>
                      <a:pt x="804335" y="324529"/>
                    </a:cubicBezTo>
                    <a:cubicBezTo>
                      <a:pt x="871124" y="324529"/>
                      <a:pt x="925267" y="270386"/>
                      <a:pt x="925267" y="203597"/>
                    </a:cubicBezTo>
                    <a:cubicBezTo>
                      <a:pt x="925267" y="170976"/>
                      <a:pt x="912351" y="141372"/>
                      <a:pt x="891220" y="119749"/>
                    </a:cubicBezTo>
                    <a:cubicBezTo>
                      <a:pt x="863047" y="71728"/>
                      <a:pt x="885327" y="34055"/>
                      <a:pt x="915090" y="8268"/>
                    </a:cubicBezTo>
                    <a:lnTo>
                      <a:pt x="927638" y="0"/>
                    </a:lnTo>
                    <a:lnTo>
                      <a:pt x="1359748" y="0"/>
                    </a:lnTo>
                    <a:lnTo>
                      <a:pt x="1359748" y="476432"/>
                    </a:lnTo>
                    <a:lnTo>
                      <a:pt x="1371172" y="477412"/>
                    </a:lnTo>
                    <a:cubicBezTo>
                      <a:pt x="1382293" y="475932"/>
                      <a:pt x="1394113" y="471844"/>
                      <a:pt x="1406606" y="464442"/>
                    </a:cubicBezTo>
                    <a:cubicBezTo>
                      <a:pt x="1429106" y="442233"/>
                      <a:pt x="1459913" y="428658"/>
                      <a:pt x="1493858" y="428658"/>
                    </a:cubicBezTo>
                    <a:cubicBezTo>
                      <a:pt x="1563358" y="428658"/>
                      <a:pt x="1619700" y="485563"/>
                      <a:pt x="1619700" y="555759"/>
                    </a:cubicBezTo>
                    <a:cubicBezTo>
                      <a:pt x="1619700" y="625955"/>
                      <a:pt x="1563358" y="682860"/>
                      <a:pt x="1493858" y="682860"/>
                    </a:cubicBezTo>
                    <a:cubicBezTo>
                      <a:pt x="1460245" y="682860"/>
                      <a:pt x="1429711" y="669550"/>
                      <a:pt x="1407320" y="647672"/>
                    </a:cubicBezTo>
                    <a:cubicBezTo>
                      <a:pt x="1396222" y="641911"/>
                      <a:pt x="1385606" y="638714"/>
                      <a:pt x="1375509" y="637551"/>
                    </a:cubicBezTo>
                    <a:lnTo>
                      <a:pt x="1359748" y="638695"/>
                    </a:lnTo>
                    <a:lnTo>
                      <a:pt x="1359748" y="1097280"/>
                    </a:lnTo>
                    <a:lnTo>
                      <a:pt x="914071" y="1097280"/>
                    </a:lnTo>
                    <a:lnTo>
                      <a:pt x="894842" y="1076819"/>
                    </a:lnTo>
                    <a:cubicBezTo>
                      <a:pt x="877340" y="1053094"/>
                      <a:pt x="870090" y="1022899"/>
                      <a:pt x="891220" y="986883"/>
                    </a:cubicBezTo>
                    <a:cubicBezTo>
                      <a:pt x="912351" y="965260"/>
                      <a:pt x="925267" y="935656"/>
                      <a:pt x="925267" y="903035"/>
                    </a:cubicBezTo>
                    <a:cubicBezTo>
                      <a:pt x="925267" y="836246"/>
                      <a:pt x="871124" y="782103"/>
                      <a:pt x="804335" y="782103"/>
                    </a:cubicBezTo>
                    <a:cubicBezTo>
                      <a:pt x="737546" y="782103"/>
                      <a:pt x="683402" y="836246"/>
                      <a:pt x="683402" y="903035"/>
                    </a:cubicBezTo>
                    <a:cubicBezTo>
                      <a:pt x="683402" y="935336"/>
                      <a:pt x="696066" y="964679"/>
                      <a:pt x="716883" y="986196"/>
                    </a:cubicBezTo>
                    <a:cubicBezTo>
                      <a:pt x="738807" y="1028856"/>
                      <a:pt x="721698" y="1064108"/>
                      <a:pt x="697846" y="1089667"/>
                    </a:cubicBezTo>
                    <a:lnTo>
                      <a:pt x="688746" y="1097280"/>
                    </a:lnTo>
                    <a:lnTo>
                      <a:pt x="262468" y="1097280"/>
                    </a:lnTo>
                    <a:lnTo>
                      <a:pt x="262468" y="638879"/>
                    </a:lnTo>
                    <a:lnTo>
                      <a:pt x="244191" y="637552"/>
                    </a:lnTo>
                    <a:cubicBezTo>
                      <a:pt x="234094" y="638715"/>
                      <a:pt x="223478" y="641912"/>
                      <a:pt x="212380" y="647673"/>
                    </a:cubicBezTo>
                    <a:cubicBezTo>
                      <a:pt x="189989" y="669551"/>
                      <a:pt x="159455" y="682861"/>
                      <a:pt x="125842" y="682861"/>
                    </a:cubicBezTo>
                    <a:cubicBezTo>
                      <a:pt x="56342" y="682861"/>
                      <a:pt x="0" y="625956"/>
                      <a:pt x="0" y="555760"/>
                    </a:cubicBezTo>
                    <a:cubicBezTo>
                      <a:pt x="0" y="485564"/>
                      <a:pt x="56342" y="428659"/>
                      <a:pt x="125842" y="428659"/>
                    </a:cubicBezTo>
                    <a:cubicBezTo>
                      <a:pt x="159787" y="428659"/>
                      <a:pt x="190594" y="442234"/>
                      <a:pt x="213095" y="464443"/>
                    </a:cubicBezTo>
                    <a:cubicBezTo>
                      <a:pt x="225587" y="471845"/>
                      <a:pt x="237407" y="475933"/>
                      <a:pt x="248528" y="477413"/>
                    </a:cubicBezTo>
                    <a:lnTo>
                      <a:pt x="262468" y="476218"/>
                    </a:lnTo>
                    <a:close/>
                  </a:path>
                </a:pathLst>
              </a:custGeom>
              <a:solidFill>
                <a:srgbClr val="89BF42"/>
              </a:solidFill>
              <a:ln>
                <a:noFill/>
              </a:ln>
              <a:effectLst/>
              <a:sp3d z="762000" extrusionH="1016000" prstMaterial="metal">
                <a:bevelT w="508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p>
            </p:txBody>
          </p:sp>
          <p:sp>
            <p:nvSpPr>
              <p:cNvPr id="9" name="Freeform 8"/>
              <p:cNvSpPr/>
              <p:nvPr/>
            </p:nvSpPr>
            <p:spPr>
              <a:xfrm>
                <a:off x="2560882" y="982850"/>
                <a:ext cx="1097280" cy="1728596"/>
              </a:xfrm>
              <a:custGeom>
                <a:avLst/>
                <a:gdLst>
                  <a:gd name="connsiteX0" fmla="*/ 541521 w 1097280"/>
                  <a:gd name="connsiteY0" fmla="*/ 0 h 1728596"/>
                  <a:gd name="connsiteX1" fmla="*/ 668622 w 1097280"/>
                  <a:gd name="connsiteY1" fmla="*/ 125842 h 1728596"/>
                  <a:gd name="connsiteX2" fmla="*/ 632839 w 1097280"/>
                  <a:gd name="connsiteY2" fmla="*/ 213095 h 1728596"/>
                  <a:gd name="connsiteX3" fmla="*/ 636645 w 1097280"/>
                  <a:gd name="connsiteY3" fmla="*/ 306682 h 1728596"/>
                  <a:gd name="connsiteX4" fmla="*/ 640727 w 1097280"/>
                  <a:gd name="connsiteY4" fmla="*/ 310982 h 1728596"/>
                  <a:gd name="connsiteX5" fmla="*/ 1097280 w 1097280"/>
                  <a:gd name="connsiteY5" fmla="*/ 310982 h 1728596"/>
                  <a:gd name="connsiteX6" fmla="*/ 1097280 w 1097280"/>
                  <a:gd name="connsiteY6" fmla="*/ 773449 h 1728596"/>
                  <a:gd name="connsiteX7" fmla="*/ 1094684 w 1097280"/>
                  <a:gd name="connsiteY7" fmla="*/ 775889 h 1728596"/>
                  <a:gd name="connsiteX8" fmla="*/ 1004748 w 1097280"/>
                  <a:gd name="connsiteY8" fmla="*/ 779511 h 1728596"/>
                  <a:gd name="connsiteX9" fmla="*/ 920900 w 1097280"/>
                  <a:gd name="connsiteY9" fmla="*/ 745464 h 1728596"/>
                  <a:gd name="connsiteX10" fmla="*/ 799968 w 1097280"/>
                  <a:gd name="connsiteY10" fmla="*/ 866396 h 1728596"/>
                  <a:gd name="connsiteX11" fmla="*/ 920900 w 1097280"/>
                  <a:gd name="connsiteY11" fmla="*/ 987329 h 1728596"/>
                  <a:gd name="connsiteX12" fmla="*/ 1004061 w 1097280"/>
                  <a:gd name="connsiteY12" fmla="*/ 953849 h 1728596"/>
                  <a:gd name="connsiteX13" fmla="*/ 1086581 w 1097280"/>
                  <a:gd name="connsiteY13" fmla="*/ 956765 h 1728596"/>
                  <a:gd name="connsiteX14" fmla="*/ 1097280 w 1097280"/>
                  <a:gd name="connsiteY14" fmla="*/ 964997 h 1728596"/>
                  <a:gd name="connsiteX15" fmla="*/ 1097280 w 1097280"/>
                  <a:gd name="connsiteY15" fmla="*/ 1408262 h 1728596"/>
                  <a:gd name="connsiteX16" fmla="*/ 649604 w 1097280"/>
                  <a:gd name="connsiteY16" fmla="*/ 1408262 h 1728596"/>
                  <a:gd name="connsiteX17" fmla="*/ 636646 w 1097280"/>
                  <a:gd name="connsiteY17" fmla="*/ 1421914 h 1728596"/>
                  <a:gd name="connsiteX18" fmla="*/ 632840 w 1097280"/>
                  <a:gd name="connsiteY18" fmla="*/ 1515502 h 1728596"/>
                  <a:gd name="connsiteX19" fmla="*/ 668623 w 1097280"/>
                  <a:gd name="connsiteY19" fmla="*/ 1602754 h 1728596"/>
                  <a:gd name="connsiteX20" fmla="*/ 541522 w 1097280"/>
                  <a:gd name="connsiteY20" fmla="*/ 1728596 h 1728596"/>
                  <a:gd name="connsiteX21" fmla="*/ 414421 w 1097280"/>
                  <a:gd name="connsiteY21" fmla="*/ 1602754 h 1728596"/>
                  <a:gd name="connsiteX22" fmla="*/ 449609 w 1097280"/>
                  <a:gd name="connsiteY22" fmla="*/ 1516216 h 1728596"/>
                  <a:gd name="connsiteX23" fmla="*/ 429602 w 1097280"/>
                  <a:gd name="connsiteY23" fmla="*/ 1408544 h 1728596"/>
                  <a:gd name="connsiteX24" fmla="*/ 429262 w 1097280"/>
                  <a:gd name="connsiteY24" fmla="*/ 1408262 h 1728596"/>
                  <a:gd name="connsiteX25" fmla="*/ 0 w 1097280"/>
                  <a:gd name="connsiteY25" fmla="*/ 1408262 h 1728596"/>
                  <a:gd name="connsiteX26" fmla="*/ 0 w 1097280"/>
                  <a:gd name="connsiteY26" fmla="*/ 953825 h 1728596"/>
                  <a:gd name="connsiteX27" fmla="*/ 17592 w 1097280"/>
                  <a:gd name="connsiteY27" fmla="*/ 946200 h 1728596"/>
                  <a:gd name="connsiteX28" fmla="*/ 75740 w 1097280"/>
                  <a:gd name="connsiteY28" fmla="*/ 953848 h 1728596"/>
                  <a:gd name="connsiteX29" fmla="*/ 158901 w 1097280"/>
                  <a:gd name="connsiteY29" fmla="*/ 987328 h 1728596"/>
                  <a:gd name="connsiteX30" fmla="*/ 279833 w 1097280"/>
                  <a:gd name="connsiteY30" fmla="*/ 866395 h 1728596"/>
                  <a:gd name="connsiteX31" fmla="*/ 158901 w 1097280"/>
                  <a:gd name="connsiteY31" fmla="*/ 745463 h 1728596"/>
                  <a:gd name="connsiteX32" fmla="*/ 75053 w 1097280"/>
                  <a:gd name="connsiteY32" fmla="*/ 779510 h 1728596"/>
                  <a:gd name="connsiteX33" fmla="*/ 10975 w 1097280"/>
                  <a:gd name="connsiteY33" fmla="*/ 789301 h 1728596"/>
                  <a:gd name="connsiteX34" fmla="*/ 0 w 1097280"/>
                  <a:gd name="connsiteY34" fmla="*/ 783608 h 1728596"/>
                  <a:gd name="connsiteX35" fmla="*/ 0 w 1097280"/>
                  <a:gd name="connsiteY35" fmla="*/ 310982 h 1728596"/>
                  <a:gd name="connsiteX36" fmla="*/ 436649 w 1097280"/>
                  <a:gd name="connsiteY36" fmla="*/ 310982 h 1728596"/>
                  <a:gd name="connsiteX37" fmla="*/ 446543 w 1097280"/>
                  <a:gd name="connsiteY37" fmla="*/ 298250 h 1728596"/>
                  <a:gd name="connsiteX38" fmla="*/ 449608 w 1097280"/>
                  <a:gd name="connsiteY38" fmla="*/ 212380 h 1728596"/>
                  <a:gd name="connsiteX39" fmla="*/ 414420 w 1097280"/>
                  <a:gd name="connsiteY39" fmla="*/ 125842 h 1728596"/>
                  <a:gd name="connsiteX40" fmla="*/ 541521 w 1097280"/>
                  <a:gd name="connsiteY40" fmla="*/ 0 h 17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97280" h="1728596">
                    <a:moveTo>
                      <a:pt x="541521" y="0"/>
                    </a:moveTo>
                    <a:cubicBezTo>
                      <a:pt x="611717" y="0"/>
                      <a:pt x="668622" y="56342"/>
                      <a:pt x="668622" y="125842"/>
                    </a:cubicBezTo>
                    <a:cubicBezTo>
                      <a:pt x="668622" y="159787"/>
                      <a:pt x="655048" y="190594"/>
                      <a:pt x="632839" y="213095"/>
                    </a:cubicBezTo>
                    <a:cubicBezTo>
                      <a:pt x="610631" y="250572"/>
                      <a:pt x="618251" y="281993"/>
                      <a:pt x="636645" y="306682"/>
                    </a:cubicBezTo>
                    <a:lnTo>
                      <a:pt x="640727" y="310982"/>
                    </a:lnTo>
                    <a:lnTo>
                      <a:pt x="1097280" y="310982"/>
                    </a:lnTo>
                    <a:lnTo>
                      <a:pt x="1097280" y="773449"/>
                    </a:lnTo>
                    <a:lnTo>
                      <a:pt x="1094684" y="775889"/>
                    </a:lnTo>
                    <a:cubicBezTo>
                      <a:pt x="1070959" y="793391"/>
                      <a:pt x="1040764" y="800641"/>
                      <a:pt x="1004748" y="779511"/>
                    </a:cubicBezTo>
                    <a:cubicBezTo>
                      <a:pt x="983125" y="758380"/>
                      <a:pt x="953521" y="745464"/>
                      <a:pt x="920900" y="745464"/>
                    </a:cubicBezTo>
                    <a:cubicBezTo>
                      <a:pt x="854111" y="745464"/>
                      <a:pt x="799968" y="799607"/>
                      <a:pt x="799968" y="866396"/>
                    </a:cubicBezTo>
                    <a:cubicBezTo>
                      <a:pt x="799968" y="933185"/>
                      <a:pt x="854111" y="987329"/>
                      <a:pt x="920900" y="987329"/>
                    </a:cubicBezTo>
                    <a:cubicBezTo>
                      <a:pt x="953201" y="987329"/>
                      <a:pt x="982544" y="974665"/>
                      <a:pt x="1004061" y="953849"/>
                    </a:cubicBezTo>
                    <a:cubicBezTo>
                      <a:pt x="1036056" y="937405"/>
                      <a:pt x="1063884" y="942918"/>
                      <a:pt x="1086581" y="956765"/>
                    </a:cubicBezTo>
                    <a:lnTo>
                      <a:pt x="1097280" y="964997"/>
                    </a:lnTo>
                    <a:lnTo>
                      <a:pt x="1097280" y="1408262"/>
                    </a:lnTo>
                    <a:lnTo>
                      <a:pt x="649604" y="1408262"/>
                    </a:lnTo>
                    <a:lnTo>
                      <a:pt x="636646" y="1421914"/>
                    </a:lnTo>
                    <a:cubicBezTo>
                      <a:pt x="618252" y="1446603"/>
                      <a:pt x="610632" y="1478024"/>
                      <a:pt x="632840" y="1515502"/>
                    </a:cubicBezTo>
                    <a:cubicBezTo>
                      <a:pt x="655049" y="1538002"/>
                      <a:pt x="668623" y="1568809"/>
                      <a:pt x="668623" y="1602754"/>
                    </a:cubicBezTo>
                    <a:cubicBezTo>
                      <a:pt x="668623" y="1672254"/>
                      <a:pt x="611718" y="1728596"/>
                      <a:pt x="541522" y="1728596"/>
                    </a:cubicBezTo>
                    <a:cubicBezTo>
                      <a:pt x="471326" y="1728596"/>
                      <a:pt x="414421" y="1672254"/>
                      <a:pt x="414421" y="1602754"/>
                    </a:cubicBezTo>
                    <a:cubicBezTo>
                      <a:pt x="414421" y="1569141"/>
                      <a:pt x="427731" y="1538607"/>
                      <a:pt x="449609" y="1516216"/>
                    </a:cubicBezTo>
                    <a:cubicBezTo>
                      <a:pt x="472652" y="1471825"/>
                      <a:pt x="454670" y="1435141"/>
                      <a:pt x="429602" y="1408544"/>
                    </a:cubicBezTo>
                    <a:lnTo>
                      <a:pt x="429262" y="1408262"/>
                    </a:lnTo>
                    <a:lnTo>
                      <a:pt x="0" y="1408262"/>
                    </a:lnTo>
                    <a:lnTo>
                      <a:pt x="0" y="953825"/>
                    </a:lnTo>
                    <a:lnTo>
                      <a:pt x="17592" y="946200"/>
                    </a:lnTo>
                    <a:cubicBezTo>
                      <a:pt x="34932" y="941681"/>
                      <a:pt x="54410" y="942885"/>
                      <a:pt x="75740" y="953848"/>
                    </a:cubicBezTo>
                    <a:cubicBezTo>
                      <a:pt x="97257" y="974664"/>
                      <a:pt x="126600" y="987328"/>
                      <a:pt x="158901" y="987328"/>
                    </a:cubicBezTo>
                    <a:cubicBezTo>
                      <a:pt x="225690" y="987328"/>
                      <a:pt x="279833" y="933184"/>
                      <a:pt x="279833" y="866395"/>
                    </a:cubicBezTo>
                    <a:cubicBezTo>
                      <a:pt x="279833" y="799606"/>
                      <a:pt x="225690" y="745463"/>
                      <a:pt x="158901" y="745463"/>
                    </a:cubicBezTo>
                    <a:cubicBezTo>
                      <a:pt x="126280" y="745463"/>
                      <a:pt x="96676" y="758379"/>
                      <a:pt x="75053" y="779510"/>
                    </a:cubicBezTo>
                    <a:cubicBezTo>
                      <a:pt x="51043" y="793597"/>
                      <a:pt x="29619" y="795070"/>
                      <a:pt x="10975" y="789301"/>
                    </a:cubicBezTo>
                    <a:lnTo>
                      <a:pt x="0" y="783608"/>
                    </a:lnTo>
                    <a:lnTo>
                      <a:pt x="0" y="310982"/>
                    </a:lnTo>
                    <a:lnTo>
                      <a:pt x="436649" y="310982"/>
                    </a:lnTo>
                    <a:lnTo>
                      <a:pt x="446543" y="298250"/>
                    </a:lnTo>
                    <a:cubicBezTo>
                      <a:pt x="461096" y="274631"/>
                      <a:pt x="466891" y="245674"/>
                      <a:pt x="449608" y="212380"/>
                    </a:cubicBezTo>
                    <a:cubicBezTo>
                      <a:pt x="427730" y="189989"/>
                      <a:pt x="414420" y="159455"/>
                      <a:pt x="414420" y="125842"/>
                    </a:cubicBezTo>
                    <a:cubicBezTo>
                      <a:pt x="414420" y="56342"/>
                      <a:pt x="471325" y="0"/>
                      <a:pt x="541521" y="0"/>
                    </a:cubicBezTo>
                    <a:close/>
                  </a:path>
                </a:pathLst>
              </a:custGeom>
              <a:solidFill>
                <a:schemeClr val="accent1"/>
              </a:solidFill>
              <a:ln>
                <a:noFill/>
              </a:ln>
              <a:effectLst/>
              <a:sp3d z="127000" extrusionH="381000" prstMaterial="metal">
                <a:bevelT w="508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p>
            </p:txBody>
          </p:sp>
        </p:grpSp>
        <p:sp>
          <p:nvSpPr>
            <p:cNvPr id="6" name="TextBox 35"/>
            <p:cNvSpPr txBox="1"/>
            <p:nvPr/>
          </p:nvSpPr>
          <p:spPr>
            <a:xfrm>
              <a:off x="6442366" y="4206021"/>
              <a:ext cx="1215571" cy="7105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COMPLEX EVENT TECHNOLOGY</a:t>
              </a:r>
            </a:p>
          </p:txBody>
        </p:sp>
      </p:grpSp>
      <p:grpSp>
        <p:nvGrpSpPr>
          <p:cNvPr id="10" name="Group 9"/>
          <p:cNvGrpSpPr/>
          <p:nvPr/>
        </p:nvGrpSpPr>
        <p:grpSpPr>
          <a:xfrm>
            <a:off x="2039160" y="1946286"/>
            <a:ext cx="2205512" cy="1098420"/>
            <a:chOff x="6614118" y="108374"/>
            <a:chExt cx="2416435" cy="835752"/>
          </a:xfrm>
        </p:grpSpPr>
        <p:cxnSp>
          <p:nvCxnSpPr>
            <p:cNvPr id="11" name="Straight Connector 10"/>
            <p:cNvCxnSpPr/>
            <p:nvPr/>
          </p:nvCxnSpPr>
          <p:spPr>
            <a:xfrm flipV="1">
              <a:off x="6614118" y="436473"/>
              <a:ext cx="1201787" cy="17685"/>
            </a:xfrm>
            <a:prstGeom prst="line">
              <a:avLst/>
            </a:prstGeom>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633988" y="522607"/>
              <a:ext cx="2396565" cy="421519"/>
            </a:xfrm>
            <a:prstGeom prst="rect">
              <a:avLst/>
            </a:prstGeom>
          </p:spPr>
          <p:txBody>
            <a:bodyPr wrap="square">
              <a:spAutoFit/>
            </a:bodyPr>
            <a:lstStyle/>
            <a:p>
              <a:pPr marL="285744" indent="-285744">
                <a:buFont typeface="Arial" pitchFamily="34" charset="0"/>
                <a:buChar char="•"/>
              </a:pPr>
              <a:r>
                <a:rPr lang="en-US" sz="1500" dirty="0"/>
                <a:t>Hotel Program</a:t>
              </a:r>
            </a:p>
            <a:p>
              <a:pPr marL="285744" indent="-285744">
                <a:buFont typeface="Arial" pitchFamily="34" charset="0"/>
                <a:buChar char="•"/>
              </a:pPr>
              <a:r>
                <a:rPr lang="en-US" sz="1500" dirty="0"/>
                <a:t>Negotiated Rates</a:t>
              </a:r>
            </a:p>
          </p:txBody>
        </p:sp>
        <p:sp>
          <p:nvSpPr>
            <p:cNvPr id="13" name="Rectangle 12"/>
            <p:cNvSpPr/>
            <p:nvPr/>
          </p:nvSpPr>
          <p:spPr>
            <a:xfrm>
              <a:off x="6643428" y="108374"/>
              <a:ext cx="2128039" cy="304431"/>
            </a:xfrm>
            <a:prstGeom prst="rect">
              <a:avLst/>
            </a:prstGeom>
          </p:spPr>
          <p:txBody>
            <a:bodyPr wrap="square">
              <a:spAutoFit/>
            </a:bodyPr>
            <a:lstStyle/>
            <a:p>
              <a:r>
                <a:rPr lang="en-US" sz="2000" b="1" dirty="0">
                  <a:latin typeface="Bodoni MT Condensed" panose="02070606080606020203" pitchFamily="18" charset="0"/>
                  <a:cs typeface="Arial" pitchFamily="34" charset="0"/>
                </a:rPr>
                <a:t>Transient</a:t>
              </a:r>
              <a:endParaRPr lang="en-US" sz="2000" b="1" dirty="0">
                <a:latin typeface="Bodoni MT Condensed" panose="02070606080606020203" pitchFamily="18" charset="0"/>
              </a:endParaRPr>
            </a:p>
          </p:txBody>
        </p:sp>
      </p:grpSp>
      <p:grpSp>
        <p:nvGrpSpPr>
          <p:cNvPr id="14" name="Group 13"/>
          <p:cNvGrpSpPr/>
          <p:nvPr/>
        </p:nvGrpSpPr>
        <p:grpSpPr>
          <a:xfrm>
            <a:off x="4249657" y="1754506"/>
            <a:ext cx="4057488" cy="1379134"/>
            <a:chOff x="5872607" y="81915"/>
            <a:chExt cx="2653845" cy="1379135"/>
          </a:xfrm>
        </p:grpSpPr>
        <p:cxnSp>
          <p:nvCxnSpPr>
            <p:cNvPr id="15" name="Straight Connector 14"/>
            <p:cNvCxnSpPr/>
            <p:nvPr/>
          </p:nvCxnSpPr>
          <p:spPr>
            <a:xfrm flipV="1">
              <a:off x="5956562" y="445739"/>
              <a:ext cx="2052680" cy="8418"/>
            </a:xfrm>
            <a:prstGeom prst="line">
              <a:avLst/>
            </a:prstGeom>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872607" y="429998"/>
              <a:ext cx="2653845" cy="1031052"/>
            </a:xfrm>
            <a:prstGeom prst="rect">
              <a:avLst/>
            </a:prstGeom>
          </p:spPr>
          <p:txBody>
            <a:bodyPr wrap="square">
              <a:spAutoFit/>
            </a:bodyPr>
            <a:lstStyle/>
            <a:p>
              <a:pPr marL="285744" indent="-285744">
                <a:buFont typeface="Arial" pitchFamily="34" charset="0"/>
                <a:buChar char="•"/>
              </a:pPr>
              <a:r>
                <a:rPr lang="en-US" sz="1600" b="1" dirty="0">
                  <a:solidFill>
                    <a:srgbClr val="008000"/>
                  </a:solidFill>
                </a:rPr>
                <a:t>60%-80% of Company’s Meetings</a:t>
              </a:r>
            </a:p>
            <a:p>
              <a:pPr marL="285744" indent="-285744">
                <a:buFont typeface="Arial" pitchFamily="34" charset="0"/>
                <a:buChar char="•"/>
              </a:pPr>
              <a:r>
                <a:rPr lang="en-US" sz="1500" dirty="0"/>
                <a:t>Internal Meetings &amp; Non-Complex </a:t>
              </a:r>
            </a:p>
            <a:p>
              <a:pPr marL="285744" indent="-285744">
                <a:buFont typeface="Arial" pitchFamily="34" charset="0"/>
                <a:buChar char="•"/>
              </a:pPr>
              <a:r>
                <a:rPr lang="en-US" sz="1500" dirty="0"/>
                <a:t>No Visibility &amp; Decentralized</a:t>
              </a:r>
            </a:p>
            <a:p>
              <a:pPr marL="285744" indent="-285744">
                <a:buFont typeface="Arial" pitchFamily="34" charset="0"/>
                <a:buChar char="•"/>
              </a:pPr>
              <a:r>
                <a:rPr lang="en-US" sz="1500" dirty="0"/>
                <a:t>Rogue Bookings</a:t>
              </a:r>
            </a:p>
          </p:txBody>
        </p:sp>
        <p:sp>
          <p:nvSpPr>
            <p:cNvPr id="17" name="Rectangle 16"/>
            <p:cNvSpPr/>
            <p:nvPr/>
          </p:nvSpPr>
          <p:spPr>
            <a:xfrm>
              <a:off x="5908005" y="81915"/>
              <a:ext cx="2128039" cy="400110"/>
            </a:xfrm>
            <a:prstGeom prst="rect">
              <a:avLst/>
            </a:prstGeom>
          </p:spPr>
          <p:txBody>
            <a:bodyPr wrap="square">
              <a:spAutoFit/>
            </a:bodyPr>
            <a:lstStyle/>
            <a:p>
              <a:pPr algn="ctr"/>
              <a:r>
                <a:rPr lang="en-US" sz="2000" b="1" dirty="0">
                  <a:latin typeface="Bodoni MT Condensed" panose="02070606080606020203" pitchFamily="18" charset="0"/>
                  <a:cs typeface="Arial" pitchFamily="34" charset="0"/>
                </a:rPr>
                <a:t>Simple Meetings</a:t>
              </a:r>
              <a:endParaRPr lang="en-US" sz="2000" b="1" dirty="0">
                <a:latin typeface="Bodoni MT Condensed" panose="02070606080606020203" pitchFamily="18" charset="0"/>
              </a:endParaRPr>
            </a:p>
          </p:txBody>
        </p:sp>
      </p:grpSp>
      <p:grpSp>
        <p:nvGrpSpPr>
          <p:cNvPr id="18" name="Group 17"/>
          <p:cNvGrpSpPr/>
          <p:nvPr/>
        </p:nvGrpSpPr>
        <p:grpSpPr>
          <a:xfrm>
            <a:off x="8141219" y="2140335"/>
            <a:ext cx="2552524" cy="968232"/>
            <a:chOff x="6614118" y="108374"/>
            <a:chExt cx="2416435" cy="968232"/>
          </a:xfrm>
        </p:grpSpPr>
        <p:cxnSp>
          <p:nvCxnSpPr>
            <p:cNvPr id="19" name="Straight Connector 18"/>
            <p:cNvCxnSpPr/>
            <p:nvPr/>
          </p:nvCxnSpPr>
          <p:spPr>
            <a:xfrm>
              <a:off x="6614118" y="454157"/>
              <a:ext cx="1752015" cy="4566"/>
            </a:xfrm>
            <a:prstGeom prst="line">
              <a:avLst/>
            </a:prstGeom>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633988" y="522608"/>
              <a:ext cx="2396565" cy="553998"/>
            </a:xfrm>
            <a:prstGeom prst="rect">
              <a:avLst/>
            </a:prstGeom>
          </p:spPr>
          <p:txBody>
            <a:bodyPr wrap="square">
              <a:spAutoFit/>
            </a:bodyPr>
            <a:lstStyle/>
            <a:p>
              <a:pPr marL="285744" indent="-285744">
                <a:buFont typeface="Arial" pitchFamily="34" charset="0"/>
                <a:buChar char="•"/>
              </a:pPr>
              <a:r>
                <a:rPr lang="en-US" sz="1500" dirty="0"/>
                <a:t>Large Meetings</a:t>
              </a:r>
            </a:p>
            <a:p>
              <a:pPr marL="285744" indent="-285744">
                <a:buFont typeface="Arial" pitchFamily="34" charset="0"/>
                <a:buChar char="•"/>
              </a:pPr>
              <a:r>
                <a:rPr lang="en-US" sz="1500" dirty="0"/>
                <a:t>Event Management </a:t>
              </a:r>
            </a:p>
          </p:txBody>
        </p:sp>
        <p:sp>
          <p:nvSpPr>
            <p:cNvPr id="21" name="Rectangle 20"/>
            <p:cNvSpPr/>
            <p:nvPr/>
          </p:nvSpPr>
          <p:spPr>
            <a:xfrm>
              <a:off x="6643429" y="108374"/>
              <a:ext cx="2128040" cy="400110"/>
            </a:xfrm>
            <a:prstGeom prst="rect">
              <a:avLst/>
            </a:prstGeom>
          </p:spPr>
          <p:txBody>
            <a:bodyPr wrap="square">
              <a:spAutoFit/>
            </a:bodyPr>
            <a:lstStyle/>
            <a:p>
              <a:r>
                <a:rPr lang="en-US" sz="2000" b="1" dirty="0">
                  <a:latin typeface="Bodoni MT Condensed" panose="02070606080606020203" pitchFamily="18" charset="0"/>
                  <a:cs typeface="Arial" pitchFamily="34" charset="0"/>
                </a:rPr>
                <a:t>Large Meetings</a:t>
              </a:r>
              <a:endParaRPr lang="en-US" sz="2000" b="1" dirty="0">
                <a:latin typeface="Bodoni MT Condensed" panose="02070606080606020203" pitchFamily="18" charset="0"/>
              </a:endParaRPr>
            </a:p>
          </p:txBody>
        </p:sp>
      </p:grpSp>
      <p:pic>
        <p:nvPicPr>
          <p:cNvPr id="23" name="Picture 22" descr="logo-ligh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741" y="3882265"/>
            <a:ext cx="1789873" cy="429693"/>
          </a:xfrm>
          <a:prstGeom prst="rect">
            <a:avLst/>
          </a:prstGeom>
          <a:ln>
            <a:noFill/>
          </a:ln>
          <a:effectLst>
            <a:outerShdw blurRad="292100" dist="139700" dir="2700000" algn="tl" rotWithShape="0">
              <a:srgbClr val="333333">
                <a:alpha val="65000"/>
              </a:srgbClr>
            </a:outerShdw>
          </a:effectLst>
        </p:spPr>
      </p:pic>
      <p:sp>
        <p:nvSpPr>
          <p:cNvPr id="30" name="TextBox 35"/>
          <p:cNvSpPr txBox="1"/>
          <p:nvPr/>
        </p:nvSpPr>
        <p:spPr>
          <a:xfrm>
            <a:off x="2487865" y="4593984"/>
            <a:ext cx="146554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INDIVIDUAL TRAVEL</a:t>
            </a:r>
          </a:p>
        </p:txBody>
      </p:sp>
      <p:sp>
        <p:nvSpPr>
          <p:cNvPr id="25" name="Title 24"/>
          <p:cNvSpPr>
            <a:spLocks noGrp="1"/>
          </p:cNvSpPr>
          <p:nvPr>
            <p:ph type="title"/>
          </p:nvPr>
        </p:nvSpPr>
        <p:spPr>
          <a:xfrm>
            <a:off x="1516284" y="237683"/>
            <a:ext cx="10567685" cy="1143000"/>
          </a:xfrm>
        </p:spPr>
        <p:txBody>
          <a:bodyPr/>
          <a:lstStyle/>
          <a:p>
            <a:r>
              <a:rPr lang="en-US" sz="3600" b="1" dirty="0">
                <a:solidFill>
                  <a:schemeClr val="bg1"/>
                </a:solidFill>
              </a:rPr>
              <a:t>The “Gap” between Transient and Meetings</a:t>
            </a:r>
          </a:p>
        </p:txBody>
      </p:sp>
      <p:pic>
        <p:nvPicPr>
          <p:cNvPr id="24" name="Picture 23" descr="A picture containing thing&#10;&#10;Description generated with very high confidence"/>
          <p:cNvPicPr>
            <a:picLocks noChangeAspect="1"/>
          </p:cNvPicPr>
          <p:nvPr/>
        </p:nvPicPr>
        <p:blipFill>
          <a:blip r:embed="rId4"/>
          <a:stretch>
            <a:fillRect/>
          </a:stretch>
        </p:blipFill>
        <p:spPr>
          <a:xfrm>
            <a:off x="8611565" y="5905619"/>
            <a:ext cx="4698413" cy="952381"/>
          </a:xfrm>
          <a:prstGeom prst="rect">
            <a:avLst/>
          </a:prstGeom>
        </p:spPr>
      </p:pic>
    </p:spTree>
    <p:extLst>
      <p:ext uri="{BB962C8B-B14F-4D97-AF65-F5344CB8AC3E}">
        <p14:creationId xmlns:p14="http://schemas.microsoft.com/office/powerpoint/2010/main" val="90594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bg_g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5" y="1160274"/>
            <a:ext cx="10972800" cy="2509049"/>
          </a:xfrm>
          <a:prstGeom prst="rect">
            <a:avLst/>
          </a:prstGeom>
        </p:spPr>
      </p:pic>
      <p:sp>
        <p:nvSpPr>
          <p:cNvPr id="3" name="Rectangle 2"/>
          <p:cNvSpPr/>
          <p:nvPr/>
        </p:nvSpPr>
        <p:spPr>
          <a:xfrm>
            <a:off x="9818893" y="723452"/>
            <a:ext cx="2371521" cy="45707"/>
          </a:xfrm>
          <a:prstGeom prst="rect">
            <a:avLst/>
          </a:prstGeom>
          <a:solidFill>
            <a:srgbClr val="9C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solidFill>
                <a:schemeClr val="tx1"/>
              </a:solidFill>
              <a:latin typeface="Helvetica Neue Thin"/>
              <a:cs typeface="Helvetica Neue Thin"/>
            </a:endParaRPr>
          </a:p>
        </p:txBody>
      </p:sp>
      <p:sp>
        <p:nvSpPr>
          <p:cNvPr id="10" name="TextBox 9"/>
          <p:cNvSpPr txBox="1"/>
          <p:nvPr/>
        </p:nvSpPr>
        <p:spPr>
          <a:xfrm>
            <a:off x="-83082" y="990459"/>
            <a:ext cx="10976712" cy="1107707"/>
          </a:xfrm>
          <a:prstGeom prst="rect">
            <a:avLst/>
          </a:prstGeom>
          <a:noFill/>
        </p:spPr>
        <p:txBody>
          <a:bodyPr wrap="square" rtlCol="0">
            <a:spAutoFit/>
          </a:bodyPr>
          <a:lstStyle/>
          <a:p>
            <a:pPr algn="ctr"/>
            <a:endParaRPr lang="en-IN" sz="2999" dirty="0">
              <a:latin typeface="Helvetica Neue Thin"/>
              <a:ea typeface="Source Sans Pro" panose="020B0503030403020204" pitchFamily="34" charset="0"/>
              <a:cs typeface="Helvetica Neue Thin"/>
            </a:endParaRPr>
          </a:p>
          <a:p>
            <a:pPr algn="ctr"/>
            <a:r>
              <a:rPr lang="en-IN" sz="3599" dirty="0">
                <a:solidFill>
                  <a:schemeClr val="bg1"/>
                </a:solidFill>
                <a:latin typeface="Helvetica Neue Thin"/>
                <a:ea typeface="Source Sans Pro" panose="020B0503030403020204" pitchFamily="34" charset="0"/>
                <a:cs typeface="Helvetica Neue Thin"/>
              </a:rPr>
              <a:t>What is a Simple Meeting?</a:t>
            </a:r>
          </a:p>
        </p:txBody>
      </p:sp>
      <p:graphicFrame>
        <p:nvGraphicFramePr>
          <p:cNvPr id="2" name="Table 1"/>
          <p:cNvGraphicFramePr>
            <a:graphicFrameLocks noGrp="1"/>
          </p:cNvGraphicFramePr>
          <p:nvPr>
            <p:extLst>
              <p:ext uri="{D42A27DB-BD31-4B8C-83A1-F6EECF244321}">
                <p14:modId xmlns:p14="http://schemas.microsoft.com/office/powerpoint/2010/main" val="3791154259"/>
              </p:ext>
            </p:extLst>
          </p:nvPr>
        </p:nvGraphicFramePr>
        <p:xfrm>
          <a:off x="1596923" y="3890623"/>
          <a:ext cx="2717123" cy="2255376"/>
        </p:xfrm>
        <a:graphic>
          <a:graphicData uri="http://schemas.openxmlformats.org/drawingml/2006/table">
            <a:tbl>
              <a:tblPr firstRow="1">
                <a:tableStyleId>{5C22544A-7EE6-4342-B048-85BDC9FD1C3A}</a:tableStyleId>
              </a:tblPr>
              <a:tblGrid>
                <a:gridCol w="2717123">
                  <a:extLst>
                    <a:ext uri="{9D8B030D-6E8A-4147-A177-3AD203B41FA5}">
                      <a16:colId xmlns:a16="http://schemas.microsoft.com/office/drawing/2014/main" val="1380552327"/>
                    </a:ext>
                  </a:extLst>
                </a:gridCol>
              </a:tblGrid>
              <a:tr h="395433">
                <a:tc>
                  <a:txBody>
                    <a:bodyPr/>
                    <a:lstStyle/>
                    <a:p>
                      <a:pPr algn="l"/>
                      <a:r>
                        <a:rPr lang="en-IN" sz="2400" b="0" i="0" u="sng" dirty="0">
                          <a:solidFill>
                            <a:srgbClr val="70AD47"/>
                          </a:solidFill>
                          <a:latin typeface="Helvetica Neue Thin"/>
                          <a:cs typeface="Helvetica Neue Thin"/>
                        </a:rPr>
                        <a:t>Simple Meetings</a:t>
                      </a:r>
                    </a:p>
                  </a:txBody>
                  <a:tcPr marL="91416" marR="91416" marT="45708" marB="45708">
                    <a:solidFill>
                      <a:srgbClr val="FFFFFF"/>
                    </a:solidFill>
                  </a:tcPr>
                </a:tc>
                <a:extLst>
                  <a:ext uri="{0D108BD9-81ED-4DB2-BD59-A6C34878D82A}">
                    <a16:rowId xmlns:a16="http://schemas.microsoft.com/office/drawing/2014/main" val="4241948059"/>
                  </a:ext>
                </a:extLst>
              </a:tr>
              <a:tr h="316342">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Internal Meetings</a:t>
                      </a:r>
                    </a:p>
                  </a:txBody>
                  <a:tcPr marL="91416" marR="91416" marT="45708" marB="45708">
                    <a:solidFill>
                      <a:srgbClr val="FFFFFF"/>
                    </a:solidFill>
                  </a:tcPr>
                </a:tc>
                <a:extLst>
                  <a:ext uri="{0D108BD9-81ED-4DB2-BD59-A6C34878D82A}">
                    <a16:rowId xmlns:a16="http://schemas.microsoft.com/office/drawing/2014/main" val="520758464"/>
                  </a:ext>
                </a:extLst>
              </a:tr>
              <a:tr h="316342">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Sales Meetings</a:t>
                      </a:r>
                    </a:p>
                  </a:txBody>
                  <a:tcPr marL="91416" marR="91416" marT="45708" marB="45708">
                    <a:solidFill>
                      <a:srgbClr val="FFFFFF"/>
                    </a:solidFill>
                  </a:tcPr>
                </a:tc>
                <a:extLst>
                  <a:ext uri="{0D108BD9-81ED-4DB2-BD59-A6C34878D82A}">
                    <a16:rowId xmlns:a16="http://schemas.microsoft.com/office/drawing/2014/main" val="3651738897"/>
                  </a:ext>
                </a:extLst>
              </a:tr>
              <a:tr h="316342">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Speaker Series</a:t>
                      </a:r>
                    </a:p>
                  </a:txBody>
                  <a:tcPr marL="91416" marR="91416" marT="45708" marB="45708">
                    <a:solidFill>
                      <a:srgbClr val="FFFFFF"/>
                    </a:solidFill>
                  </a:tcPr>
                </a:tc>
                <a:extLst>
                  <a:ext uri="{0D108BD9-81ED-4DB2-BD59-A6C34878D82A}">
                    <a16:rowId xmlns:a16="http://schemas.microsoft.com/office/drawing/2014/main" val="1806047764"/>
                  </a:ext>
                </a:extLst>
              </a:tr>
              <a:tr h="316342">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Breakfast Events</a:t>
                      </a:r>
                    </a:p>
                  </a:txBody>
                  <a:tcPr marL="91416" marR="91416" marT="45708" marB="45708">
                    <a:solidFill>
                      <a:srgbClr val="FFFFFF"/>
                    </a:solidFill>
                  </a:tcPr>
                </a:tc>
                <a:extLst>
                  <a:ext uri="{0D108BD9-81ED-4DB2-BD59-A6C34878D82A}">
                    <a16:rowId xmlns:a16="http://schemas.microsoft.com/office/drawing/2014/main" val="2264094463"/>
                  </a:ext>
                </a:extLst>
              </a:tr>
              <a:tr h="289978">
                <a:tc>
                  <a:txBody>
                    <a:bodyPr/>
                    <a:lstStyle/>
                    <a:p>
                      <a:pPr marL="0" indent="0" algn="l">
                        <a:buClr>
                          <a:schemeClr val="accent6">
                            <a:lumMod val="40000"/>
                            <a:lumOff val="60000"/>
                          </a:schemeClr>
                        </a:buClr>
                        <a:buFont typeface="Wingdings" charset="2"/>
                        <a:buNone/>
                      </a:pPr>
                      <a:endParaRPr lang="en-IN" sz="1600" b="0" i="0" dirty="0">
                        <a:latin typeface="Helvetica Neue Thin"/>
                        <a:cs typeface="Helvetica Neue Thin"/>
                      </a:endParaRPr>
                    </a:p>
                  </a:txBody>
                  <a:tcPr marL="91416" marR="91416" marT="45708" marB="45708">
                    <a:solidFill>
                      <a:srgbClr val="FFFFFF"/>
                    </a:solidFill>
                  </a:tcPr>
                </a:tc>
                <a:extLst>
                  <a:ext uri="{0D108BD9-81ED-4DB2-BD59-A6C34878D82A}">
                    <a16:rowId xmlns:a16="http://schemas.microsoft.com/office/drawing/2014/main" val="368187343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43548756"/>
              </p:ext>
            </p:extLst>
          </p:nvPr>
        </p:nvGraphicFramePr>
        <p:xfrm>
          <a:off x="7569843" y="3890624"/>
          <a:ext cx="3842795" cy="2249901"/>
        </p:xfrm>
        <a:graphic>
          <a:graphicData uri="http://schemas.openxmlformats.org/drawingml/2006/table">
            <a:tbl>
              <a:tblPr firstRow="1" bandRow="1">
                <a:tableStyleId>{5C22544A-7EE6-4342-B048-85BDC9FD1C3A}</a:tableStyleId>
              </a:tblPr>
              <a:tblGrid>
                <a:gridCol w="3842795">
                  <a:extLst>
                    <a:ext uri="{9D8B030D-6E8A-4147-A177-3AD203B41FA5}">
                      <a16:colId xmlns:a16="http://schemas.microsoft.com/office/drawing/2014/main" val="1380552327"/>
                    </a:ext>
                  </a:extLst>
                </a:gridCol>
              </a:tblGrid>
              <a:tr h="531538">
                <a:tc>
                  <a:txBody>
                    <a:bodyPr/>
                    <a:lstStyle/>
                    <a:p>
                      <a:pPr marL="0" indent="0" algn="l">
                        <a:buFont typeface="Wingdings" charset="2"/>
                        <a:buNone/>
                      </a:pPr>
                      <a:r>
                        <a:rPr lang="en-IN" sz="2400" b="0" i="0" u="sng" dirty="0">
                          <a:solidFill>
                            <a:srgbClr val="70AD47"/>
                          </a:solidFill>
                          <a:latin typeface="Helvetica Neue Thin"/>
                          <a:cs typeface="Helvetica Neue Thin"/>
                        </a:rPr>
                        <a:t>Complex Meetings</a:t>
                      </a:r>
                    </a:p>
                  </a:txBody>
                  <a:tcPr marL="91416" marR="91416" marT="45708" marB="45708">
                    <a:solidFill>
                      <a:srgbClr val="FFFFFF"/>
                    </a:solidFill>
                  </a:tcPr>
                </a:tc>
                <a:extLst>
                  <a:ext uri="{0D108BD9-81ED-4DB2-BD59-A6C34878D82A}">
                    <a16:rowId xmlns:a16="http://schemas.microsoft.com/office/drawing/2014/main" val="4241948059"/>
                  </a:ext>
                </a:extLst>
              </a:tr>
              <a:tr h="425225">
                <a:tc>
                  <a:txBody>
                    <a:bodyPr/>
                    <a:lstStyle/>
                    <a:p>
                      <a:pPr marL="285750" indent="-285750" algn="l">
                        <a:buClr>
                          <a:srgbClr val="FF6600"/>
                        </a:buClr>
                        <a:buFont typeface="Wingdings" charset="2"/>
                        <a:buChar char=""/>
                      </a:pPr>
                      <a:r>
                        <a:rPr lang="en-IN" sz="1800" b="0" i="0" dirty="0">
                          <a:latin typeface="Helvetica Neue Thin"/>
                          <a:cs typeface="Helvetica Neue Thin"/>
                        </a:rPr>
                        <a:t>Large Marketing Events</a:t>
                      </a:r>
                    </a:p>
                  </a:txBody>
                  <a:tcPr marL="91416" marR="91416" marT="45708" marB="45708">
                    <a:solidFill>
                      <a:srgbClr val="FFFFFF"/>
                    </a:solidFill>
                  </a:tcPr>
                </a:tc>
                <a:extLst>
                  <a:ext uri="{0D108BD9-81ED-4DB2-BD59-A6C34878D82A}">
                    <a16:rowId xmlns:a16="http://schemas.microsoft.com/office/drawing/2014/main" val="520758464"/>
                  </a:ext>
                </a:extLst>
              </a:tr>
              <a:tr h="431046">
                <a:tc>
                  <a:txBody>
                    <a:bodyPr/>
                    <a:lstStyle/>
                    <a:p>
                      <a:pPr marL="285750" indent="-285750" algn="l">
                        <a:buClr>
                          <a:srgbClr val="FF6600"/>
                        </a:buClr>
                        <a:buFont typeface="Wingdings" charset="2"/>
                        <a:buChar char=""/>
                      </a:pPr>
                      <a:r>
                        <a:rPr lang="en-IN" sz="1800" b="0" i="0" dirty="0">
                          <a:latin typeface="Helvetica Neue Thin"/>
                          <a:cs typeface="Helvetica Neue Thin"/>
                        </a:rPr>
                        <a:t>City Wide Conventions</a:t>
                      </a:r>
                    </a:p>
                  </a:txBody>
                  <a:tcPr marL="91416" marR="91416" marT="45708" marB="45708">
                    <a:solidFill>
                      <a:srgbClr val="FFFFFF"/>
                    </a:solidFill>
                  </a:tcPr>
                </a:tc>
                <a:extLst>
                  <a:ext uri="{0D108BD9-81ED-4DB2-BD59-A6C34878D82A}">
                    <a16:rowId xmlns:a16="http://schemas.microsoft.com/office/drawing/2014/main" val="3651738897"/>
                  </a:ext>
                </a:extLst>
              </a:tr>
              <a:tr h="431046">
                <a:tc>
                  <a:txBody>
                    <a:bodyPr/>
                    <a:lstStyle/>
                    <a:p>
                      <a:pPr marL="285750" indent="-285750" algn="l">
                        <a:buClr>
                          <a:srgbClr val="FF6600"/>
                        </a:buClr>
                        <a:buFont typeface="Wingdings" charset="2"/>
                        <a:buChar char=""/>
                      </a:pPr>
                      <a:r>
                        <a:rPr lang="en-IN" sz="1800" b="0" i="0" dirty="0">
                          <a:latin typeface="Helvetica Neue Thin"/>
                          <a:cs typeface="Helvetica Neue Thin"/>
                        </a:rPr>
                        <a:t>Trade Shows</a:t>
                      </a:r>
                    </a:p>
                  </a:txBody>
                  <a:tcPr marL="91416" marR="91416" marT="45708" marB="45708">
                    <a:solidFill>
                      <a:srgbClr val="FFFFFF"/>
                    </a:solidFill>
                  </a:tcPr>
                </a:tc>
                <a:extLst>
                  <a:ext uri="{0D108BD9-81ED-4DB2-BD59-A6C34878D82A}">
                    <a16:rowId xmlns:a16="http://schemas.microsoft.com/office/drawing/2014/main" val="1806047764"/>
                  </a:ext>
                </a:extLst>
              </a:tr>
              <a:tr h="431046">
                <a:tc>
                  <a:txBody>
                    <a:bodyPr/>
                    <a:lstStyle/>
                    <a:p>
                      <a:pPr marL="285750" indent="-285750" algn="l">
                        <a:buClr>
                          <a:srgbClr val="FF6600"/>
                        </a:buClr>
                        <a:buFont typeface="Wingdings" charset="2"/>
                        <a:buChar char=""/>
                      </a:pPr>
                      <a:r>
                        <a:rPr lang="en-IN" sz="1800" b="0" i="0" dirty="0">
                          <a:latin typeface="Helvetica Neue Thin"/>
                          <a:cs typeface="Helvetica Neue Thin"/>
                        </a:rPr>
                        <a:t>High Visibility Board Meetings</a:t>
                      </a:r>
                    </a:p>
                  </a:txBody>
                  <a:tcPr marL="91416" marR="91416" marT="45708" marB="45708">
                    <a:solidFill>
                      <a:srgbClr val="FFFFFF"/>
                    </a:solidFill>
                  </a:tcPr>
                </a:tc>
                <a:extLst>
                  <a:ext uri="{0D108BD9-81ED-4DB2-BD59-A6C34878D82A}">
                    <a16:rowId xmlns:a16="http://schemas.microsoft.com/office/drawing/2014/main" val="2264094463"/>
                  </a:ext>
                </a:extLst>
              </a:tr>
            </a:tbl>
          </a:graphicData>
        </a:graphic>
      </p:graphicFrame>
      <p:sp>
        <p:nvSpPr>
          <p:cNvPr id="5" name="TextBox 4"/>
          <p:cNvSpPr txBox="1"/>
          <p:nvPr/>
        </p:nvSpPr>
        <p:spPr>
          <a:xfrm>
            <a:off x="1266092" y="2213512"/>
            <a:ext cx="10262293" cy="1200329"/>
          </a:xfrm>
          <a:prstGeom prst="rect">
            <a:avLst/>
          </a:prstGeom>
          <a:noFill/>
        </p:spPr>
        <p:txBody>
          <a:bodyPr wrap="square" rtlCol="0">
            <a:spAutoFit/>
          </a:bodyPr>
          <a:lstStyle/>
          <a:p>
            <a:pPr algn="ctr"/>
            <a:r>
              <a:rPr lang="en-US" sz="2400" dirty="0">
                <a:latin typeface="Helvetica Neue Thin"/>
                <a:ea typeface="Source Sans Pro" panose="020B0503030403020204" pitchFamily="34" charset="0"/>
                <a:cs typeface="Helvetica Neue Thin"/>
              </a:rPr>
              <a:t>Combination of Sleeping Rooms, Meeting Space, F&amp;B, Audio Visual &amp; Air </a:t>
            </a:r>
          </a:p>
          <a:p>
            <a:pPr algn="ctr"/>
            <a:r>
              <a:rPr lang="en-US" sz="2400" dirty="0">
                <a:latin typeface="Helvetica Neue Thin"/>
                <a:ea typeface="Source Sans Pro" panose="020B0503030403020204" pitchFamily="34" charset="0"/>
                <a:cs typeface="Helvetica Neue Thin"/>
              </a:rPr>
              <a:t>with the same registration flow &amp; common agenda </a:t>
            </a:r>
          </a:p>
          <a:p>
            <a:pPr algn="ctr"/>
            <a:r>
              <a:rPr lang="en-US" sz="2400" dirty="0">
                <a:latin typeface="Helvetica Neue Thin"/>
                <a:ea typeface="Source Sans Pro" panose="020B0503030403020204" pitchFamily="34" charset="0"/>
                <a:cs typeface="Helvetica Neue Thin"/>
              </a:rPr>
              <a:t>for </a:t>
            </a:r>
            <a:r>
              <a:rPr lang="en-US" sz="2400" dirty="0">
                <a:solidFill>
                  <a:schemeClr val="bg1"/>
                </a:solidFill>
                <a:latin typeface="Helvetica Neue Thin"/>
                <a:ea typeface="Source Sans Pro" panose="020B0503030403020204" pitchFamily="34" charset="0"/>
                <a:cs typeface="Helvetica Neue Thin"/>
              </a:rPr>
              <a:t>4 to 1,000 attendees</a:t>
            </a:r>
            <a:r>
              <a:rPr lang="en-US" sz="2400" dirty="0">
                <a:latin typeface="Helvetica Neue Thin"/>
                <a:ea typeface="Source Sans Pro" panose="020B0503030403020204" pitchFamily="34" charset="0"/>
                <a:cs typeface="Helvetica Neue Thin"/>
              </a:rPr>
              <a:t> </a:t>
            </a:r>
            <a:endParaRPr lang="en-IN" sz="2400" dirty="0">
              <a:latin typeface="Helvetica Neue Thin"/>
              <a:ea typeface="Source Sans Pro" panose="020B0503030403020204" pitchFamily="34" charset="0"/>
              <a:cs typeface="Helvetica Neue Thin"/>
            </a:endParaRPr>
          </a:p>
        </p:txBody>
      </p:sp>
      <p:graphicFrame>
        <p:nvGraphicFramePr>
          <p:cNvPr id="12" name="Table 11"/>
          <p:cNvGraphicFramePr>
            <a:graphicFrameLocks noGrp="1"/>
          </p:cNvGraphicFramePr>
          <p:nvPr>
            <p:extLst>
              <p:ext uri="{D42A27DB-BD31-4B8C-83A1-F6EECF244321}">
                <p14:modId xmlns:p14="http://schemas.microsoft.com/office/powerpoint/2010/main" val="3311519477"/>
              </p:ext>
            </p:extLst>
          </p:nvPr>
        </p:nvGraphicFramePr>
        <p:xfrm>
          <a:off x="4314046" y="3890623"/>
          <a:ext cx="2543954" cy="2249900"/>
        </p:xfrm>
        <a:graphic>
          <a:graphicData uri="http://schemas.openxmlformats.org/drawingml/2006/table">
            <a:tbl>
              <a:tblPr firstRow="1">
                <a:tableStyleId>{5C22544A-7EE6-4342-B048-85BDC9FD1C3A}</a:tableStyleId>
              </a:tblPr>
              <a:tblGrid>
                <a:gridCol w="2543954">
                  <a:extLst>
                    <a:ext uri="{9D8B030D-6E8A-4147-A177-3AD203B41FA5}">
                      <a16:colId xmlns:a16="http://schemas.microsoft.com/office/drawing/2014/main" val="20000"/>
                    </a:ext>
                  </a:extLst>
                </a:gridCol>
              </a:tblGrid>
              <a:tr h="562475">
                <a:tc>
                  <a:txBody>
                    <a:bodyPr/>
                    <a:lstStyle/>
                    <a:p>
                      <a:pPr marL="285750" indent="-285750" algn="l">
                        <a:buClr>
                          <a:schemeClr val="accent6">
                            <a:lumMod val="40000"/>
                            <a:lumOff val="60000"/>
                          </a:schemeClr>
                        </a:buClr>
                        <a:buFont typeface="Wingdings" charset="2"/>
                        <a:buChar char=""/>
                      </a:pPr>
                      <a:r>
                        <a:rPr lang="en-IN" sz="1800" b="0" i="0" dirty="0">
                          <a:solidFill>
                            <a:schemeClr val="tx1"/>
                          </a:solidFill>
                          <a:latin typeface="Helvetica Neue Thin"/>
                          <a:cs typeface="Helvetica Neue Thin"/>
                        </a:rPr>
                        <a:t>Trainings</a:t>
                      </a:r>
                    </a:p>
                  </a:txBody>
                  <a:tcPr marL="91416" marR="91416" marT="45708" marB="45708">
                    <a:solidFill>
                      <a:srgbClr val="FFFFFF"/>
                    </a:solidFill>
                  </a:tcPr>
                </a:tc>
                <a:extLst>
                  <a:ext uri="{0D108BD9-81ED-4DB2-BD59-A6C34878D82A}">
                    <a16:rowId xmlns:a16="http://schemas.microsoft.com/office/drawing/2014/main" val="10000"/>
                  </a:ext>
                </a:extLst>
              </a:tr>
              <a:tr h="562475">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Store Openings</a:t>
                      </a:r>
                    </a:p>
                  </a:txBody>
                  <a:tcPr marL="91416" marR="91416" marT="45708" marB="45708">
                    <a:solidFill>
                      <a:srgbClr val="FFFFFF"/>
                    </a:solidFill>
                  </a:tcPr>
                </a:tc>
                <a:extLst>
                  <a:ext uri="{0D108BD9-81ED-4DB2-BD59-A6C34878D82A}">
                    <a16:rowId xmlns:a16="http://schemas.microsoft.com/office/drawing/2014/main" val="10001"/>
                  </a:ext>
                </a:extLst>
              </a:tr>
              <a:tr h="562475">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Recruiting</a:t>
                      </a:r>
                    </a:p>
                  </a:txBody>
                  <a:tcPr marL="91416" marR="91416" marT="45708" marB="45708">
                    <a:solidFill>
                      <a:srgbClr val="FFFFFF"/>
                    </a:solidFill>
                  </a:tcPr>
                </a:tc>
                <a:extLst>
                  <a:ext uri="{0D108BD9-81ED-4DB2-BD59-A6C34878D82A}">
                    <a16:rowId xmlns:a16="http://schemas.microsoft.com/office/drawing/2014/main" val="10002"/>
                  </a:ext>
                </a:extLst>
              </a:tr>
              <a:tr h="562475">
                <a:tc>
                  <a:txBody>
                    <a:bodyPr/>
                    <a:lstStyle/>
                    <a:p>
                      <a:pPr marL="285750" indent="-285750" algn="l">
                        <a:buClr>
                          <a:schemeClr val="accent6">
                            <a:lumMod val="40000"/>
                            <a:lumOff val="60000"/>
                          </a:schemeClr>
                        </a:buClr>
                        <a:buFont typeface="Wingdings" charset="2"/>
                        <a:buChar char=""/>
                      </a:pPr>
                      <a:r>
                        <a:rPr lang="en-IN" sz="1800" b="0" i="0" dirty="0">
                          <a:latin typeface="Helvetica Neue Thin"/>
                          <a:cs typeface="Helvetica Neue Thin"/>
                        </a:rPr>
                        <a:t>Project Teams</a:t>
                      </a:r>
                    </a:p>
                  </a:txBody>
                  <a:tcPr marL="91416" marR="91416" marT="45708" marB="45708">
                    <a:solidFill>
                      <a:srgbClr val="FFFFFF"/>
                    </a:solidFill>
                  </a:tcPr>
                </a:tc>
                <a:extLst>
                  <a:ext uri="{0D108BD9-81ED-4DB2-BD59-A6C34878D82A}">
                    <a16:rowId xmlns:a16="http://schemas.microsoft.com/office/drawing/2014/main" val="10003"/>
                  </a:ext>
                </a:extLst>
              </a:tr>
            </a:tbl>
          </a:graphicData>
        </a:graphic>
      </p:graphicFrame>
      <p:pic>
        <p:nvPicPr>
          <p:cNvPr id="11" name="Picture 10" descr="A picture containing thing&#10;&#10;Description generated with very high confidence"/>
          <p:cNvPicPr>
            <a:picLocks noChangeAspect="1"/>
          </p:cNvPicPr>
          <p:nvPr/>
        </p:nvPicPr>
        <p:blipFill>
          <a:blip r:embed="rId4"/>
          <a:stretch>
            <a:fillRect/>
          </a:stretch>
        </p:blipFill>
        <p:spPr>
          <a:xfrm>
            <a:off x="8518968" y="5960961"/>
            <a:ext cx="4698413" cy="829825"/>
          </a:xfrm>
          <a:prstGeom prst="rect">
            <a:avLst/>
          </a:prstGeom>
        </p:spPr>
      </p:pic>
    </p:spTree>
    <p:extLst>
      <p:ext uri="{BB962C8B-B14F-4D97-AF65-F5344CB8AC3E}">
        <p14:creationId xmlns:p14="http://schemas.microsoft.com/office/powerpoint/2010/main" val="2088973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p:cNvGrpSpPr/>
          <p:nvPr/>
        </p:nvGrpSpPr>
        <p:grpSpPr>
          <a:xfrm>
            <a:off x="1867362" y="2198427"/>
            <a:ext cx="8637973" cy="2034967"/>
            <a:chOff x="166883" y="1765011"/>
            <a:chExt cx="8788396" cy="2407442"/>
          </a:xfrm>
          <a:effectLst>
            <a:outerShdw blurRad="76200" sx="101000" sy="101000" algn="ctr" rotWithShape="0">
              <a:prstClr val="black">
                <a:alpha val="25000"/>
              </a:prstClr>
            </a:outerShdw>
          </a:effectLst>
          <a:scene3d>
            <a:camera prst="orthographicFront"/>
            <a:lightRig rig="threePt" dir="t"/>
          </a:scene3d>
        </p:grpSpPr>
        <p:sp>
          <p:nvSpPr>
            <p:cNvPr id="35" name="Rectangle 5"/>
            <p:cNvSpPr/>
            <p:nvPr/>
          </p:nvSpPr>
          <p:spPr>
            <a:xfrm rot="10800000">
              <a:off x="3586725" y="1765697"/>
              <a:ext cx="1922432" cy="2402834"/>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362 w 2069164"/>
                <a:gd name="connsiteY0" fmla="*/ 3 h 2561350"/>
                <a:gd name="connsiteX1" fmla="*/ 1242675 w 2069164"/>
                <a:gd name="connsiteY1" fmla="*/ 286050 h 2561350"/>
                <a:gd name="connsiteX2" fmla="*/ 1220539 w 2069164"/>
                <a:gd name="connsiteY2" fmla="*/ 389002 h 2561350"/>
                <a:gd name="connsiteX3" fmla="*/ 1959393 w 2069164"/>
                <a:gd name="connsiteY3" fmla="*/ 361648 h 2561350"/>
                <a:gd name="connsiteX4" fmla="*/ 2067156 w 2069164"/>
                <a:gd name="connsiteY4" fmla="*/ 961234 h 2561350"/>
                <a:gd name="connsiteX5" fmla="*/ 1880648 w 2069164"/>
                <a:gd name="connsiteY5" fmla="*/ 1030865 h 2561350"/>
                <a:gd name="connsiteX6" fmla="*/ 1846973 w 2069164"/>
                <a:gd name="connsiteY6" fmla="*/ 1535481 h 2561350"/>
                <a:gd name="connsiteX7" fmla="*/ 2064670 w 2069164"/>
                <a:gd name="connsiteY7" fmla="*/ 1597847 h 2561350"/>
                <a:gd name="connsiteX8" fmla="*/ 1951933 w 2069164"/>
                <a:gd name="connsiteY8" fmla="*/ 2180265 h 2561350"/>
                <a:gd name="connsiteX9" fmla="*/ 1222802 w 2069164"/>
                <a:gd name="connsiteY9" fmla="*/ 2167002 h 2561350"/>
                <a:gd name="connsiteX10" fmla="*/ 1242675 w 2069164"/>
                <a:gd name="connsiteY10" fmla="*/ 2275300 h 2561350"/>
                <a:gd name="connsiteX11" fmla="*/ 792619 w 2069164"/>
                <a:gd name="connsiteY11" fmla="*/ 2277680 h 2561350"/>
                <a:gd name="connsiteX12" fmla="*/ 822552 w 2069164"/>
                <a:gd name="connsiteY12" fmla="*/ 2167002 h 2561350"/>
                <a:gd name="connsiteX13" fmla="*/ 129627 w 2069164"/>
                <a:gd name="connsiteY13" fmla="*/ 2200159 h 2561350"/>
                <a:gd name="connsiteX14" fmla="*/ 650 w 2069164"/>
                <a:gd name="connsiteY14" fmla="*/ 1657531 h 2561350"/>
                <a:gd name="connsiteX15" fmla="*/ 258083 w 2069164"/>
                <a:gd name="connsiteY15" fmla="*/ 1557347 h 2561350"/>
                <a:gd name="connsiteX16" fmla="*/ 270377 w 2069164"/>
                <a:gd name="connsiteY16" fmla="*/ 1028015 h 2561350"/>
                <a:gd name="connsiteX17" fmla="*/ 29715 w 2069164"/>
                <a:gd name="connsiteY17" fmla="*/ 1005469 h 2561350"/>
                <a:gd name="connsiteX18" fmla="*/ 109733 w 2069164"/>
                <a:gd name="connsiteY18" fmla="*/ 382371 h 2561350"/>
                <a:gd name="connsiteX19" fmla="*/ 827523 w 2069164"/>
                <a:gd name="connsiteY19" fmla="*/ 389002 h 2561350"/>
                <a:gd name="connsiteX20" fmla="*/ 792619 w 2069164"/>
                <a:gd name="connsiteY20" fmla="*/ 283670 h 2561350"/>
                <a:gd name="connsiteX21" fmla="*/ 1028362 w 206916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64020 w 2066875"/>
                <a:gd name="connsiteY7" fmla="*/ 1597847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952"/>
                <a:gd name="connsiteY0" fmla="*/ 3 h 2561350"/>
                <a:gd name="connsiteX1" fmla="*/ 1242025 w 2066952"/>
                <a:gd name="connsiteY1" fmla="*/ 286050 h 2561350"/>
                <a:gd name="connsiteX2" fmla="*/ 1219889 w 2066952"/>
                <a:gd name="connsiteY2" fmla="*/ 389002 h 2561350"/>
                <a:gd name="connsiteX3" fmla="*/ 1963063 w 2066952"/>
                <a:gd name="connsiteY3" fmla="*/ 357327 h 2561350"/>
                <a:gd name="connsiteX4" fmla="*/ 2066506 w 2066952"/>
                <a:gd name="connsiteY4" fmla="*/ 961234 h 2561350"/>
                <a:gd name="connsiteX5" fmla="*/ 1862717 w 2066952"/>
                <a:gd name="connsiteY5" fmla="*/ 1056790 h 2561350"/>
                <a:gd name="connsiteX6" fmla="*/ 1824721 w 2066952"/>
                <a:gd name="connsiteY6" fmla="*/ 1531159 h 2561350"/>
                <a:gd name="connsiteX7" fmla="*/ 2042416 w 2066952"/>
                <a:gd name="connsiteY7" fmla="*/ 1619452 h 2561350"/>
                <a:gd name="connsiteX8" fmla="*/ 1951283 w 2066952"/>
                <a:gd name="connsiteY8" fmla="*/ 2180265 h 2561350"/>
                <a:gd name="connsiteX9" fmla="*/ 1222152 w 2066952"/>
                <a:gd name="connsiteY9" fmla="*/ 2167002 h 2561350"/>
                <a:gd name="connsiteX10" fmla="*/ 1242025 w 2066952"/>
                <a:gd name="connsiteY10" fmla="*/ 2275300 h 2561350"/>
                <a:gd name="connsiteX11" fmla="*/ 791969 w 2066952"/>
                <a:gd name="connsiteY11" fmla="*/ 2277680 h 2561350"/>
                <a:gd name="connsiteX12" fmla="*/ 821902 w 2066952"/>
                <a:gd name="connsiteY12" fmla="*/ 2167002 h 2561350"/>
                <a:gd name="connsiteX13" fmla="*/ 128977 w 2066952"/>
                <a:gd name="connsiteY13" fmla="*/ 2200159 h 2561350"/>
                <a:gd name="connsiteX14" fmla="*/ 0 w 2066952"/>
                <a:gd name="connsiteY14" fmla="*/ 1657531 h 2561350"/>
                <a:gd name="connsiteX15" fmla="*/ 257433 w 2066952"/>
                <a:gd name="connsiteY15" fmla="*/ 1557347 h 2561350"/>
                <a:gd name="connsiteX16" fmla="*/ 239483 w 2066952"/>
                <a:gd name="connsiteY16" fmla="*/ 1049619 h 2561350"/>
                <a:gd name="connsiteX17" fmla="*/ 29065 w 2066952"/>
                <a:gd name="connsiteY17" fmla="*/ 1005469 h 2561350"/>
                <a:gd name="connsiteX18" fmla="*/ 100444 w 2066952"/>
                <a:gd name="connsiteY18" fmla="*/ 369408 h 2561350"/>
                <a:gd name="connsiteX19" fmla="*/ 826873 w 2066952"/>
                <a:gd name="connsiteY19" fmla="*/ 389002 h 2561350"/>
                <a:gd name="connsiteX20" fmla="*/ 791969 w 2066952"/>
                <a:gd name="connsiteY20" fmla="*/ 283670 h 2561350"/>
                <a:gd name="connsiteX21" fmla="*/ 1027712 w 2066952"/>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6650"/>
                <a:gd name="connsiteY0" fmla="*/ 3 h 2561350"/>
                <a:gd name="connsiteX1" fmla="*/ 1242025 w 2066650"/>
                <a:gd name="connsiteY1" fmla="*/ 286050 h 2561350"/>
                <a:gd name="connsiteX2" fmla="*/ 1219889 w 2066650"/>
                <a:gd name="connsiteY2" fmla="*/ 389002 h 2561350"/>
                <a:gd name="connsiteX3" fmla="*/ 1967384 w 2066650"/>
                <a:gd name="connsiteY3" fmla="*/ 344364 h 2561350"/>
                <a:gd name="connsiteX4" fmla="*/ 2066506 w 2066650"/>
                <a:gd name="connsiteY4" fmla="*/ 961234 h 2561350"/>
                <a:gd name="connsiteX5" fmla="*/ 1862717 w 2066650"/>
                <a:gd name="connsiteY5" fmla="*/ 1056790 h 2561350"/>
                <a:gd name="connsiteX6" fmla="*/ 1824721 w 2066650"/>
                <a:gd name="connsiteY6" fmla="*/ 1531159 h 2561350"/>
                <a:gd name="connsiteX7" fmla="*/ 2042416 w 2066650"/>
                <a:gd name="connsiteY7" fmla="*/ 1619452 h 2561350"/>
                <a:gd name="connsiteX8" fmla="*/ 1951283 w 2066650"/>
                <a:gd name="connsiteY8" fmla="*/ 2180265 h 2561350"/>
                <a:gd name="connsiteX9" fmla="*/ 1222152 w 2066650"/>
                <a:gd name="connsiteY9" fmla="*/ 2167002 h 2561350"/>
                <a:gd name="connsiteX10" fmla="*/ 1242025 w 2066650"/>
                <a:gd name="connsiteY10" fmla="*/ 2275300 h 2561350"/>
                <a:gd name="connsiteX11" fmla="*/ 791969 w 2066650"/>
                <a:gd name="connsiteY11" fmla="*/ 2277680 h 2561350"/>
                <a:gd name="connsiteX12" fmla="*/ 821902 w 2066650"/>
                <a:gd name="connsiteY12" fmla="*/ 2167002 h 2561350"/>
                <a:gd name="connsiteX13" fmla="*/ 128977 w 2066650"/>
                <a:gd name="connsiteY13" fmla="*/ 2200159 h 2561350"/>
                <a:gd name="connsiteX14" fmla="*/ 0 w 2066650"/>
                <a:gd name="connsiteY14" fmla="*/ 1657531 h 2561350"/>
                <a:gd name="connsiteX15" fmla="*/ 257433 w 2066650"/>
                <a:gd name="connsiteY15" fmla="*/ 1557347 h 2561350"/>
                <a:gd name="connsiteX16" fmla="*/ 239483 w 2066650"/>
                <a:gd name="connsiteY16" fmla="*/ 1049619 h 2561350"/>
                <a:gd name="connsiteX17" fmla="*/ 29065 w 2066650"/>
                <a:gd name="connsiteY17" fmla="*/ 1005469 h 2561350"/>
                <a:gd name="connsiteX18" fmla="*/ 100444 w 2066650"/>
                <a:gd name="connsiteY18" fmla="*/ 369408 h 2561350"/>
                <a:gd name="connsiteX19" fmla="*/ 826873 w 2066650"/>
                <a:gd name="connsiteY19" fmla="*/ 389002 h 2561350"/>
                <a:gd name="connsiteX20" fmla="*/ 791969 w 2066650"/>
                <a:gd name="connsiteY20" fmla="*/ 283670 h 2561350"/>
                <a:gd name="connsiteX21" fmla="*/ 1027712 w 2066650"/>
                <a:gd name="connsiteY21" fmla="*/ 3 h 2561350"/>
                <a:gd name="connsiteX0" fmla="*/ 1027712 w 2049409"/>
                <a:gd name="connsiteY0" fmla="*/ 3 h 2561350"/>
                <a:gd name="connsiteX1" fmla="*/ 1242025 w 2049409"/>
                <a:gd name="connsiteY1" fmla="*/ 286050 h 2561350"/>
                <a:gd name="connsiteX2" fmla="*/ 1219889 w 2049409"/>
                <a:gd name="connsiteY2" fmla="*/ 389002 h 2561350"/>
                <a:gd name="connsiteX3" fmla="*/ 1967384 w 2049409"/>
                <a:gd name="connsiteY3" fmla="*/ 344364 h 2561350"/>
                <a:gd name="connsiteX4" fmla="*/ 2049225 w 2049409"/>
                <a:gd name="connsiteY4" fmla="*/ 926667 h 2561350"/>
                <a:gd name="connsiteX5" fmla="*/ 1862717 w 2049409"/>
                <a:gd name="connsiteY5" fmla="*/ 1056790 h 2561350"/>
                <a:gd name="connsiteX6" fmla="*/ 1824721 w 2049409"/>
                <a:gd name="connsiteY6" fmla="*/ 1531159 h 2561350"/>
                <a:gd name="connsiteX7" fmla="*/ 2042416 w 2049409"/>
                <a:gd name="connsiteY7" fmla="*/ 1619452 h 2561350"/>
                <a:gd name="connsiteX8" fmla="*/ 1951283 w 2049409"/>
                <a:gd name="connsiteY8" fmla="*/ 2180265 h 2561350"/>
                <a:gd name="connsiteX9" fmla="*/ 1222152 w 2049409"/>
                <a:gd name="connsiteY9" fmla="*/ 2167002 h 2561350"/>
                <a:gd name="connsiteX10" fmla="*/ 1242025 w 2049409"/>
                <a:gd name="connsiteY10" fmla="*/ 2275300 h 2561350"/>
                <a:gd name="connsiteX11" fmla="*/ 791969 w 2049409"/>
                <a:gd name="connsiteY11" fmla="*/ 2277680 h 2561350"/>
                <a:gd name="connsiteX12" fmla="*/ 821902 w 2049409"/>
                <a:gd name="connsiteY12" fmla="*/ 2167002 h 2561350"/>
                <a:gd name="connsiteX13" fmla="*/ 128977 w 2049409"/>
                <a:gd name="connsiteY13" fmla="*/ 2200159 h 2561350"/>
                <a:gd name="connsiteX14" fmla="*/ 0 w 2049409"/>
                <a:gd name="connsiteY14" fmla="*/ 1657531 h 2561350"/>
                <a:gd name="connsiteX15" fmla="*/ 257433 w 2049409"/>
                <a:gd name="connsiteY15" fmla="*/ 1557347 h 2561350"/>
                <a:gd name="connsiteX16" fmla="*/ 239483 w 2049409"/>
                <a:gd name="connsiteY16" fmla="*/ 1049619 h 2561350"/>
                <a:gd name="connsiteX17" fmla="*/ 29065 w 2049409"/>
                <a:gd name="connsiteY17" fmla="*/ 1005469 h 2561350"/>
                <a:gd name="connsiteX18" fmla="*/ 100444 w 2049409"/>
                <a:gd name="connsiteY18" fmla="*/ 369408 h 2561350"/>
                <a:gd name="connsiteX19" fmla="*/ 826873 w 2049409"/>
                <a:gd name="connsiteY19" fmla="*/ 389002 h 2561350"/>
                <a:gd name="connsiteX20" fmla="*/ 791969 w 2049409"/>
                <a:gd name="connsiteY20" fmla="*/ 283670 h 2561350"/>
                <a:gd name="connsiteX21" fmla="*/ 1027712 w 2049409"/>
                <a:gd name="connsiteY21" fmla="*/ 3 h 2561350"/>
                <a:gd name="connsiteX0" fmla="*/ 1027712 w 2049338"/>
                <a:gd name="connsiteY0" fmla="*/ 3 h 2561350"/>
                <a:gd name="connsiteX1" fmla="*/ 1242025 w 2049338"/>
                <a:gd name="connsiteY1" fmla="*/ 286050 h 2561350"/>
                <a:gd name="connsiteX2" fmla="*/ 1219889 w 2049338"/>
                <a:gd name="connsiteY2" fmla="*/ 389002 h 2561350"/>
                <a:gd name="connsiteX3" fmla="*/ 1967384 w 2049338"/>
                <a:gd name="connsiteY3" fmla="*/ 344364 h 2561350"/>
                <a:gd name="connsiteX4" fmla="*/ 2049225 w 2049338"/>
                <a:gd name="connsiteY4" fmla="*/ 926667 h 2561350"/>
                <a:gd name="connsiteX5" fmla="*/ 1862717 w 2049338"/>
                <a:gd name="connsiteY5" fmla="*/ 1056790 h 2561350"/>
                <a:gd name="connsiteX6" fmla="*/ 1824721 w 2049338"/>
                <a:gd name="connsiteY6" fmla="*/ 1531159 h 2561350"/>
                <a:gd name="connsiteX7" fmla="*/ 2042416 w 2049338"/>
                <a:gd name="connsiteY7" fmla="*/ 1619452 h 2561350"/>
                <a:gd name="connsiteX8" fmla="*/ 1951283 w 2049338"/>
                <a:gd name="connsiteY8" fmla="*/ 2180265 h 2561350"/>
                <a:gd name="connsiteX9" fmla="*/ 1222152 w 2049338"/>
                <a:gd name="connsiteY9" fmla="*/ 2167002 h 2561350"/>
                <a:gd name="connsiteX10" fmla="*/ 1242025 w 2049338"/>
                <a:gd name="connsiteY10" fmla="*/ 2275300 h 2561350"/>
                <a:gd name="connsiteX11" fmla="*/ 791969 w 2049338"/>
                <a:gd name="connsiteY11" fmla="*/ 2277680 h 2561350"/>
                <a:gd name="connsiteX12" fmla="*/ 821902 w 2049338"/>
                <a:gd name="connsiteY12" fmla="*/ 2167002 h 2561350"/>
                <a:gd name="connsiteX13" fmla="*/ 128977 w 2049338"/>
                <a:gd name="connsiteY13" fmla="*/ 2200159 h 2561350"/>
                <a:gd name="connsiteX14" fmla="*/ 0 w 2049338"/>
                <a:gd name="connsiteY14" fmla="*/ 1657531 h 2561350"/>
                <a:gd name="connsiteX15" fmla="*/ 257433 w 2049338"/>
                <a:gd name="connsiteY15" fmla="*/ 1557347 h 2561350"/>
                <a:gd name="connsiteX16" fmla="*/ 239483 w 2049338"/>
                <a:gd name="connsiteY16" fmla="*/ 1049619 h 2561350"/>
                <a:gd name="connsiteX17" fmla="*/ 29065 w 2049338"/>
                <a:gd name="connsiteY17" fmla="*/ 1005469 h 2561350"/>
                <a:gd name="connsiteX18" fmla="*/ 100444 w 2049338"/>
                <a:gd name="connsiteY18" fmla="*/ 369408 h 2561350"/>
                <a:gd name="connsiteX19" fmla="*/ 826873 w 2049338"/>
                <a:gd name="connsiteY19" fmla="*/ 389002 h 2561350"/>
                <a:gd name="connsiteX20" fmla="*/ 791969 w 2049338"/>
                <a:gd name="connsiteY20" fmla="*/ 283670 h 2561350"/>
                <a:gd name="connsiteX21" fmla="*/ 1027712 w 2049338"/>
                <a:gd name="connsiteY21" fmla="*/ 3 h 2561350"/>
                <a:gd name="connsiteX0" fmla="*/ 1027712 w 2053522"/>
                <a:gd name="connsiteY0" fmla="*/ 3 h 2561350"/>
                <a:gd name="connsiteX1" fmla="*/ 1242025 w 2053522"/>
                <a:gd name="connsiteY1" fmla="*/ 286050 h 2561350"/>
                <a:gd name="connsiteX2" fmla="*/ 1219889 w 2053522"/>
                <a:gd name="connsiteY2" fmla="*/ 389002 h 2561350"/>
                <a:gd name="connsiteX3" fmla="*/ 1967384 w 2053522"/>
                <a:gd name="connsiteY3" fmla="*/ 344364 h 2561350"/>
                <a:gd name="connsiteX4" fmla="*/ 2049225 w 2053522"/>
                <a:gd name="connsiteY4" fmla="*/ 926667 h 2561350"/>
                <a:gd name="connsiteX5" fmla="*/ 1862717 w 2053522"/>
                <a:gd name="connsiteY5" fmla="*/ 1056790 h 2561350"/>
                <a:gd name="connsiteX6" fmla="*/ 1824721 w 2053522"/>
                <a:gd name="connsiteY6" fmla="*/ 1531159 h 2561350"/>
                <a:gd name="connsiteX7" fmla="*/ 2042416 w 2053522"/>
                <a:gd name="connsiteY7" fmla="*/ 1619452 h 2561350"/>
                <a:gd name="connsiteX8" fmla="*/ 1951283 w 2053522"/>
                <a:gd name="connsiteY8" fmla="*/ 2180265 h 2561350"/>
                <a:gd name="connsiteX9" fmla="*/ 1222152 w 2053522"/>
                <a:gd name="connsiteY9" fmla="*/ 2167002 h 2561350"/>
                <a:gd name="connsiteX10" fmla="*/ 1242025 w 2053522"/>
                <a:gd name="connsiteY10" fmla="*/ 2275300 h 2561350"/>
                <a:gd name="connsiteX11" fmla="*/ 791969 w 2053522"/>
                <a:gd name="connsiteY11" fmla="*/ 2277680 h 2561350"/>
                <a:gd name="connsiteX12" fmla="*/ 821902 w 2053522"/>
                <a:gd name="connsiteY12" fmla="*/ 2167002 h 2561350"/>
                <a:gd name="connsiteX13" fmla="*/ 128977 w 2053522"/>
                <a:gd name="connsiteY13" fmla="*/ 2200159 h 2561350"/>
                <a:gd name="connsiteX14" fmla="*/ 0 w 2053522"/>
                <a:gd name="connsiteY14" fmla="*/ 1657531 h 2561350"/>
                <a:gd name="connsiteX15" fmla="*/ 257433 w 2053522"/>
                <a:gd name="connsiteY15" fmla="*/ 1557347 h 2561350"/>
                <a:gd name="connsiteX16" fmla="*/ 239483 w 2053522"/>
                <a:gd name="connsiteY16" fmla="*/ 1049619 h 2561350"/>
                <a:gd name="connsiteX17" fmla="*/ 29065 w 2053522"/>
                <a:gd name="connsiteY17" fmla="*/ 1005469 h 2561350"/>
                <a:gd name="connsiteX18" fmla="*/ 100444 w 2053522"/>
                <a:gd name="connsiteY18" fmla="*/ 369408 h 2561350"/>
                <a:gd name="connsiteX19" fmla="*/ 826873 w 2053522"/>
                <a:gd name="connsiteY19" fmla="*/ 389002 h 2561350"/>
                <a:gd name="connsiteX20" fmla="*/ 791969 w 2053522"/>
                <a:gd name="connsiteY20" fmla="*/ 283670 h 2561350"/>
                <a:gd name="connsiteX21" fmla="*/ 1027712 w 2053522"/>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6166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23446 w 2049255"/>
                <a:gd name="connsiteY0" fmla="*/ 3 h 2561350"/>
                <a:gd name="connsiteX1" fmla="*/ 1237759 w 2049255"/>
                <a:gd name="connsiteY1" fmla="*/ 286050 h 2561350"/>
                <a:gd name="connsiteX2" fmla="*/ 1215623 w 2049255"/>
                <a:gd name="connsiteY2" fmla="*/ 389002 h 2561350"/>
                <a:gd name="connsiteX3" fmla="*/ 1963118 w 2049255"/>
                <a:gd name="connsiteY3" fmla="*/ 344364 h 2561350"/>
                <a:gd name="connsiteX4" fmla="*/ 2044959 w 2049255"/>
                <a:gd name="connsiteY4" fmla="*/ 926667 h 2561350"/>
                <a:gd name="connsiteX5" fmla="*/ 1858451 w 2049255"/>
                <a:gd name="connsiteY5" fmla="*/ 1060129 h 2561350"/>
                <a:gd name="connsiteX6" fmla="*/ 1820455 w 2049255"/>
                <a:gd name="connsiteY6" fmla="*/ 1531159 h 2561350"/>
                <a:gd name="connsiteX7" fmla="*/ 2044828 w 2049255"/>
                <a:gd name="connsiteY7" fmla="*/ 1616113 h 2561350"/>
                <a:gd name="connsiteX8" fmla="*/ 1947017 w 2049255"/>
                <a:gd name="connsiteY8" fmla="*/ 2180265 h 2561350"/>
                <a:gd name="connsiteX9" fmla="*/ 1217886 w 2049255"/>
                <a:gd name="connsiteY9" fmla="*/ 2167002 h 2561350"/>
                <a:gd name="connsiteX10" fmla="*/ 1237759 w 2049255"/>
                <a:gd name="connsiteY10" fmla="*/ 2275300 h 2561350"/>
                <a:gd name="connsiteX11" fmla="*/ 787703 w 2049255"/>
                <a:gd name="connsiteY11" fmla="*/ 2277680 h 2561350"/>
                <a:gd name="connsiteX12" fmla="*/ 817636 w 2049255"/>
                <a:gd name="connsiteY12" fmla="*/ 2167002 h 2561350"/>
                <a:gd name="connsiteX13" fmla="*/ 124711 w 2049255"/>
                <a:gd name="connsiteY13" fmla="*/ 2200159 h 2561350"/>
                <a:gd name="connsiteX14" fmla="*/ 0 w 2049255"/>
                <a:gd name="connsiteY14" fmla="*/ 1657530 h 2561350"/>
                <a:gd name="connsiteX15" fmla="*/ 257489 w 2049255"/>
                <a:gd name="connsiteY15" fmla="*/ 1539671 h 2561350"/>
                <a:gd name="connsiteX16" fmla="*/ 235217 w 2049255"/>
                <a:gd name="connsiteY16" fmla="*/ 1049619 h 2561350"/>
                <a:gd name="connsiteX17" fmla="*/ 24799 w 2049255"/>
                <a:gd name="connsiteY17" fmla="*/ 1005469 h 2561350"/>
                <a:gd name="connsiteX18" fmla="*/ 96178 w 2049255"/>
                <a:gd name="connsiteY18" fmla="*/ 369408 h 2561350"/>
                <a:gd name="connsiteX19" fmla="*/ 822607 w 2049255"/>
                <a:gd name="connsiteY19" fmla="*/ 389002 h 2561350"/>
                <a:gd name="connsiteX20" fmla="*/ 787703 w 2049255"/>
                <a:gd name="connsiteY20" fmla="*/ 283670 h 2561350"/>
                <a:gd name="connsiteX21" fmla="*/ 1023446 w 2049255"/>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9255" h="2561350">
                  <a:moveTo>
                    <a:pt x="1023446" y="3"/>
                  </a:moveTo>
                  <a:cubicBezTo>
                    <a:pt x="1192515" y="-691"/>
                    <a:pt x="1360498" y="120921"/>
                    <a:pt x="1237759" y="286050"/>
                  </a:cubicBezTo>
                  <a:cubicBezTo>
                    <a:pt x="1221649" y="315682"/>
                    <a:pt x="1209867" y="348101"/>
                    <a:pt x="1215623" y="389002"/>
                  </a:cubicBezTo>
                  <a:cubicBezTo>
                    <a:pt x="1220691" y="528261"/>
                    <a:pt x="1725353" y="452477"/>
                    <a:pt x="1963118" y="344364"/>
                  </a:cubicBezTo>
                  <a:cubicBezTo>
                    <a:pt x="1979197" y="474789"/>
                    <a:pt x="2069844" y="783619"/>
                    <a:pt x="2044959" y="926667"/>
                  </a:cubicBezTo>
                  <a:cubicBezTo>
                    <a:pt x="2035865" y="1024060"/>
                    <a:pt x="1979175" y="1153289"/>
                    <a:pt x="1858451" y="1060129"/>
                  </a:cubicBezTo>
                  <a:cubicBezTo>
                    <a:pt x="1484167" y="853624"/>
                    <a:pt x="1496244" y="1649324"/>
                    <a:pt x="1820455" y="1531159"/>
                  </a:cubicBezTo>
                  <a:cubicBezTo>
                    <a:pt x="1932453" y="1469515"/>
                    <a:pt x="1995908" y="1400411"/>
                    <a:pt x="2044828" y="1616113"/>
                  </a:cubicBezTo>
                  <a:cubicBezTo>
                    <a:pt x="2059835" y="1730790"/>
                    <a:pt x="1965092" y="2051666"/>
                    <a:pt x="1947017" y="2180265"/>
                  </a:cubicBezTo>
                  <a:cubicBezTo>
                    <a:pt x="1750393" y="2153739"/>
                    <a:pt x="1368091" y="2007849"/>
                    <a:pt x="1217886" y="2167002"/>
                  </a:cubicBezTo>
                  <a:cubicBezTo>
                    <a:pt x="1204405" y="2193452"/>
                    <a:pt x="1207207" y="2230274"/>
                    <a:pt x="1237759" y="2275300"/>
                  </a:cubicBezTo>
                  <a:cubicBezTo>
                    <a:pt x="1478265" y="2660267"/>
                    <a:pt x="575770" y="2652331"/>
                    <a:pt x="787703" y="2277680"/>
                  </a:cubicBezTo>
                  <a:cubicBezTo>
                    <a:pt x="826678" y="2223379"/>
                    <a:pt x="834486" y="2190096"/>
                    <a:pt x="817636" y="2167002"/>
                  </a:cubicBezTo>
                  <a:cubicBezTo>
                    <a:pt x="714868" y="2021111"/>
                    <a:pt x="373369" y="2147108"/>
                    <a:pt x="124711" y="2200159"/>
                  </a:cubicBezTo>
                  <a:cubicBezTo>
                    <a:pt x="66641" y="2073996"/>
                    <a:pt x="976" y="1794778"/>
                    <a:pt x="0" y="1657530"/>
                  </a:cubicBezTo>
                  <a:cubicBezTo>
                    <a:pt x="11135" y="1397059"/>
                    <a:pt x="136426" y="1490669"/>
                    <a:pt x="257489" y="1539671"/>
                  </a:cubicBezTo>
                  <a:cubicBezTo>
                    <a:pt x="535168" y="1602838"/>
                    <a:pt x="526190" y="927893"/>
                    <a:pt x="235217" y="1049619"/>
                  </a:cubicBezTo>
                  <a:cubicBezTo>
                    <a:pt x="156912" y="1082377"/>
                    <a:pt x="60910" y="1173078"/>
                    <a:pt x="24799" y="1005469"/>
                  </a:cubicBezTo>
                  <a:cubicBezTo>
                    <a:pt x="-24294" y="864734"/>
                    <a:pt x="55985" y="478570"/>
                    <a:pt x="96178" y="369408"/>
                  </a:cubicBezTo>
                  <a:cubicBezTo>
                    <a:pt x="492384" y="502036"/>
                    <a:pt x="784496" y="488473"/>
                    <a:pt x="822607" y="389002"/>
                  </a:cubicBezTo>
                  <a:cubicBezTo>
                    <a:pt x="832928" y="365427"/>
                    <a:pt x="823356" y="333342"/>
                    <a:pt x="787703" y="283670"/>
                  </a:cubicBezTo>
                  <a:cubicBezTo>
                    <a:pt x="681737" y="96344"/>
                    <a:pt x="854377" y="698"/>
                    <a:pt x="1023446" y="3"/>
                  </a:cubicBezTo>
                  <a:close/>
                </a:path>
              </a:pathLst>
            </a:custGeom>
            <a:gradFill>
              <a:gsLst>
                <a:gs pos="100000">
                  <a:schemeClr val="accent3">
                    <a:lumMod val="75000"/>
                  </a:schemeClr>
                </a:gs>
                <a:gs pos="0">
                  <a:schemeClr val="accent3"/>
                </a:gs>
              </a:gsLst>
              <a:lin ang="2700000" scaled="0"/>
            </a:gradFill>
            <a:ln>
              <a:noFill/>
            </a:ln>
            <a:effectLst/>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6" name="Rectangle 5"/>
            <p:cNvSpPr/>
            <p:nvPr/>
          </p:nvSpPr>
          <p:spPr>
            <a:xfrm rot="5400000" flipV="1">
              <a:off x="1858956" y="1774639"/>
              <a:ext cx="1941484" cy="2404010"/>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793019 w 2069564"/>
                <a:gd name="connsiteY19" fmla="*/ 283670 h 2561350"/>
                <a:gd name="connsiteX20" fmla="*/ 1028762 w 2069564"/>
                <a:gd name="connsiteY20"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563086 w 2069564"/>
                <a:gd name="connsiteY19" fmla="*/ 303875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57583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2604"/>
                <a:gd name="connsiteX1" fmla="*/ 1243075 w 2069564"/>
                <a:gd name="connsiteY1" fmla="*/ 286050 h 2562604"/>
                <a:gd name="connsiteX2" fmla="*/ 1220939 w 2069564"/>
                <a:gd name="connsiteY2" fmla="*/ 389002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3 w 2069564"/>
                <a:gd name="connsiteY18" fmla="*/ 369936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0939 w 2069564"/>
                <a:gd name="connsiteY2" fmla="*/ 389002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5 w 2069564"/>
                <a:gd name="connsiteY18" fmla="*/ 365588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0939 w 2069564"/>
                <a:gd name="connsiteY2" fmla="*/ 389002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5 w 2069564"/>
                <a:gd name="connsiteY18" fmla="*/ 365588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7466 w 2069564"/>
                <a:gd name="connsiteY2" fmla="*/ 389004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5 w 2069564"/>
                <a:gd name="connsiteY18" fmla="*/ 365588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7466 w 2069564"/>
                <a:gd name="connsiteY2" fmla="*/ 389004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5 w 2069564"/>
                <a:gd name="connsiteY18" fmla="*/ 365588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7466 w 2069564"/>
                <a:gd name="connsiteY2" fmla="*/ 389004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5 w 2069564"/>
                <a:gd name="connsiteY18" fmla="*/ 365588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7466 w 2069564"/>
                <a:gd name="connsiteY2" fmla="*/ 389004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5 w 2069564"/>
                <a:gd name="connsiteY18" fmla="*/ 365588 h 2562604"/>
                <a:gd name="connsiteX19" fmla="*/ 657583 w 2069564"/>
                <a:gd name="connsiteY19" fmla="*/ 487896 h 2562604"/>
                <a:gd name="connsiteX20" fmla="*/ 793019 w 2069564"/>
                <a:gd name="connsiteY20" fmla="*/ 283670 h 2562604"/>
                <a:gd name="connsiteX21" fmla="*/ 1028762 w 2069564"/>
                <a:gd name="connsiteY21" fmla="*/ 3 h 256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9564" h="2562604">
                  <a:moveTo>
                    <a:pt x="1028762" y="3"/>
                  </a:moveTo>
                  <a:cubicBezTo>
                    <a:pt x="1197831" y="-691"/>
                    <a:pt x="1370166" y="112224"/>
                    <a:pt x="1243075" y="286050"/>
                  </a:cubicBezTo>
                  <a:cubicBezTo>
                    <a:pt x="1226965" y="315682"/>
                    <a:pt x="1221710" y="348103"/>
                    <a:pt x="1227466" y="389004"/>
                  </a:cubicBezTo>
                  <a:cubicBezTo>
                    <a:pt x="1232534" y="528263"/>
                    <a:pt x="1696102" y="461119"/>
                    <a:pt x="1959793" y="361648"/>
                  </a:cubicBezTo>
                  <a:cubicBezTo>
                    <a:pt x="2053648" y="496394"/>
                    <a:pt x="2070837" y="822506"/>
                    <a:pt x="2067556" y="961234"/>
                  </a:cubicBezTo>
                  <a:cubicBezTo>
                    <a:pt x="2071425" y="1080232"/>
                    <a:pt x="2014728" y="1106744"/>
                    <a:pt x="1881048" y="1030865"/>
                  </a:cubicBezTo>
                  <a:cubicBezTo>
                    <a:pt x="1483772" y="845572"/>
                    <a:pt x="1585020" y="1699608"/>
                    <a:pt x="1847373" y="1535481"/>
                  </a:cubicBezTo>
                  <a:cubicBezTo>
                    <a:pt x="1929125" y="1495441"/>
                    <a:pt x="2055039" y="1373504"/>
                    <a:pt x="2065070" y="1597847"/>
                  </a:cubicBezTo>
                  <a:cubicBezTo>
                    <a:pt x="2080077" y="1677957"/>
                    <a:pt x="2061145" y="2086235"/>
                    <a:pt x="1952333" y="2180265"/>
                  </a:cubicBezTo>
                  <a:cubicBezTo>
                    <a:pt x="1755709" y="2153739"/>
                    <a:pt x="1373407" y="2007849"/>
                    <a:pt x="1223202" y="2167002"/>
                  </a:cubicBezTo>
                  <a:cubicBezTo>
                    <a:pt x="1209721" y="2193452"/>
                    <a:pt x="1219983" y="2232762"/>
                    <a:pt x="1250535" y="2277788"/>
                  </a:cubicBezTo>
                  <a:cubicBezTo>
                    <a:pt x="1491041" y="2662755"/>
                    <a:pt x="581086" y="2652331"/>
                    <a:pt x="793019" y="2277680"/>
                  </a:cubicBezTo>
                  <a:cubicBezTo>
                    <a:pt x="831994" y="2223379"/>
                    <a:pt x="839802" y="2190096"/>
                    <a:pt x="822952" y="2167002"/>
                  </a:cubicBezTo>
                  <a:cubicBezTo>
                    <a:pt x="720184" y="2021111"/>
                    <a:pt x="378685" y="2147108"/>
                    <a:pt x="130027" y="2200159"/>
                  </a:cubicBezTo>
                  <a:cubicBezTo>
                    <a:pt x="37391" y="2130168"/>
                    <a:pt x="-7600" y="1771407"/>
                    <a:pt x="1050" y="1657531"/>
                  </a:cubicBezTo>
                  <a:cubicBezTo>
                    <a:pt x="24620" y="1416831"/>
                    <a:pt x="117773" y="1502066"/>
                    <a:pt x="271446" y="1561668"/>
                  </a:cubicBezTo>
                  <a:cubicBezTo>
                    <a:pt x="483628" y="1635999"/>
                    <a:pt x="591036" y="1022800"/>
                    <a:pt x="249172" y="1045298"/>
                  </a:cubicBezTo>
                  <a:cubicBezTo>
                    <a:pt x="168463" y="1050498"/>
                    <a:pt x="31683" y="1183628"/>
                    <a:pt x="8510" y="1018431"/>
                  </a:cubicBezTo>
                  <a:cubicBezTo>
                    <a:pt x="-14663" y="907943"/>
                    <a:pt x="13768" y="461789"/>
                    <a:pt x="110135" y="365588"/>
                  </a:cubicBezTo>
                  <a:cubicBezTo>
                    <a:pt x="195104" y="400674"/>
                    <a:pt x="536310" y="489840"/>
                    <a:pt x="657583" y="487896"/>
                  </a:cubicBezTo>
                  <a:cubicBezTo>
                    <a:pt x="771397" y="473518"/>
                    <a:pt x="877673" y="448085"/>
                    <a:pt x="793019" y="283670"/>
                  </a:cubicBezTo>
                  <a:cubicBezTo>
                    <a:pt x="675392" y="120372"/>
                    <a:pt x="859693" y="698"/>
                    <a:pt x="1028762" y="3"/>
                  </a:cubicBezTo>
                  <a:close/>
                </a:path>
              </a:pathLst>
            </a:custGeom>
            <a:gradFill flip="none" rotWithShape="1">
              <a:gsLst>
                <a:gs pos="100000">
                  <a:schemeClr val="accent5">
                    <a:lumMod val="75000"/>
                  </a:schemeClr>
                </a:gs>
                <a:gs pos="0">
                  <a:schemeClr val="accent5"/>
                </a:gs>
              </a:gsLst>
              <a:lin ang="18900000" scaled="0"/>
              <a:tileRect/>
            </a:gradFill>
            <a:ln>
              <a:noFill/>
            </a:ln>
            <a:effectLst/>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7" name="Rectangle 5"/>
            <p:cNvSpPr/>
            <p:nvPr/>
          </p:nvSpPr>
          <p:spPr>
            <a:xfrm rot="10800000">
              <a:off x="166883" y="1769619"/>
              <a:ext cx="1921269" cy="2402834"/>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362 w 2069164"/>
                <a:gd name="connsiteY0" fmla="*/ 3 h 2561350"/>
                <a:gd name="connsiteX1" fmla="*/ 1242675 w 2069164"/>
                <a:gd name="connsiteY1" fmla="*/ 286050 h 2561350"/>
                <a:gd name="connsiteX2" fmla="*/ 1220539 w 2069164"/>
                <a:gd name="connsiteY2" fmla="*/ 389002 h 2561350"/>
                <a:gd name="connsiteX3" fmla="*/ 1959393 w 2069164"/>
                <a:gd name="connsiteY3" fmla="*/ 361648 h 2561350"/>
                <a:gd name="connsiteX4" fmla="*/ 2067156 w 2069164"/>
                <a:gd name="connsiteY4" fmla="*/ 961234 h 2561350"/>
                <a:gd name="connsiteX5" fmla="*/ 1880648 w 2069164"/>
                <a:gd name="connsiteY5" fmla="*/ 1030865 h 2561350"/>
                <a:gd name="connsiteX6" fmla="*/ 1846973 w 2069164"/>
                <a:gd name="connsiteY6" fmla="*/ 1535481 h 2561350"/>
                <a:gd name="connsiteX7" fmla="*/ 2064670 w 2069164"/>
                <a:gd name="connsiteY7" fmla="*/ 1597847 h 2561350"/>
                <a:gd name="connsiteX8" fmla="*/ 1951933 w 2069164"/>
                <a:gd name="connsiteY8" fmla="*/ 2180265 h 2561350"/>
                <a:gd name="connsiteX9" fmla="*/ 1222802 w 2069164"/>
                <a:gd name="connsiteY9" fmla="*/ 2167002 h 2561350"/>
                <a:gd name="connsiteX10" fmla="*/ 1242675 w 2069164"/>
                <a:gd name="connsiteY10" fmla="*/ 2275300 h 2561350"/>
                <a:gd name="connsiteX11" fmla="*/ 792619 w 2069164"/>
                <a:gd name="connsiteY11" fmla="*/ 2277680 h 2561350"/>
                <a:gd name="connsiteX12" fmla="*/ 822552 w 2069164"/>
                <a:gd name="connsiteY12" fmla="*/ 2167002 h 2561350"/>
                <a:gd name="connsiteX13" fmla="*/ 129627 w 2069164"/>
                <a:gd name="connsiteY13" fmla="*/ 2200159 h 2561350"/>
                <a:gd name="connsiteX14" fmla="*/ 650 w 2069164"/>
                <a:gd name="connsiteY14" fmla="*/ 1657531 h 2561350"/>
                <a:gd name="connsiteX15" fmla="*/ 258083 w 2069164"/>
                <a:gd name="connsiteY15" fmla="*/ 1557347 h 2561350"/>
                <a:gd name="connsiteX16" fmla="*/ 270377 w 2069164"/>
                <a:gd name="connsiteY16" fmla="*/ 1028015 h 2561350"/>
                <a:gd name="connsiteX17" fmla="*/ 29715 w 2069164"/>
                <a:gd name="connsiteY17" fmla="*/ 1005469 h 2561350"/>
                <a:gd name="connsiteX18" fmla="*/ 109733 w 2069164"/>
                <a:gd name="connsiteY18" fmla="*/ 382371 h 2561350"/>
                <a:gd name="connsiteX19" fmla="*/ 827523 w 2069164"/>
                <a:gd name="connsiteY19" fmla="*/ 389002 h 2561350"/>
                <a:gd name="connsiteX20" fmla="*/ 792619 w 2069164"/>
                <a:gd name="connsiteY20" fmla="*/ 283670 h 2561350"/>
                <a:gd name="connsiteX21" fmla="*/ 1028362 w 206916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64020 w 2066875"/>
                <a:gd name="connsiteY7" fmla="*/ 1597847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952"/>
                <a:gd name="connsiteY0" fmla="*/ 3 h 2561350"/>
                <a:gd name="connsiteX1" fmla="*/ 1242025 w 2066952"/>
                <a:gd name="connsiteY1" fmla="*/ 286050 h 2561350"/>
                <a:gd name="connsiteX2" fmla="*/ 1219889 w 2066952"/>
                <a:gd name="connsiteY2" fmla="*/ 389002 h 2561350"/>
                <a:gd name="connsiteX3" fmla="*/ 1963063 w 2066952"/>
                <a:gd name="connsiteY3" fmla="*/ 357327 h 2561350"/>
                <a:gd name="connsiteX4" fmla="*/ 2066506 w 2066952"/>
                <a:gd name="connsiteY4" fmla="*/ 961234 h 2561350"/>
                <a:gd name="connsiteX5" fmla="*/ 1862717 w 2066952"/>
                <a:gd name="connsiteY5" fmla="*/ 1056790 h 2561350"/>
                <a:gd name="connsiteX6" fmla="*/ 1824721 w 2066952"/>
                <a:gd name="connsiteY6" fmla="*/ 1531159 h 2561350"/>
                <a:gd name="connsiteX7" fmla="*/ 2042416 w 2066952"/>
                <a:gd name="connsiteY7" fmla="*/ 1619452 h 2561350"/>
                <a:gd name="connsiteX8" fmla="*/ 1951283 w 2066952"/>
                <a:gd name="connsiteY8" fmla="*/ 2180265 h 2561350"/>
                <a:gd name="connsiteX9" fmla="*/ 1222152 w 2066952"/>
                <a:gd name="connsiteY9" fmla="*/ 2167002 h 2561350"/>
                <a:gd name="connsiteX10" fmla="*/ 1242025 w 2066952"/>
                <a:gd name="connsiteY10" fmla="*/ 2275300 h 2561350"/>
                <a:gd name="connsiteX11" fmla="*/ 791969 w 2066952"/>
                <a:gd name="connsiteY11" fmla="*/ 2277680 h 2561350"/>
                <a:gd name="connsiteX12" fmla="*/ 821902 w 2066952"/>
                <a:gd name="connsiteY12" fmla="*/ 2167002 h 2561350"/>
                <a:gd name="connsiteX13" fmla="*/ 128977 w 2066952"/>
                <a:gd name="connsiteY13" fmla="*/ 2200159 h 2561350"/>
                <a:gd name="connsiteX14" fmla="*/ 0 w 2066952"/>
                <a:gd name="connsiteY14" fmla="*/ 1657531 h 2561350"/>
                <a:gd name="connsiteX15" fmla="*/ 257433 w 2066952"/>
                <a:gd name="connsiteY15" fmla="*/ 1557347 h 2561350"/>
                <a:gd name="connsiteX16" fmla="*/ 239483 w 2066952"/>
                <a:gd name="connsiteY16" fmla="*/ 1049619 h 2561350"/>
                <a:gd name="connsiteX17" fmla="*/ 29065 w 2066952"/>
                <a:gd name="connsiteY17" fmla="*/ 1005469 h 2561350"/>
                <a:gd name="connsiteX18" fmla="*/ 100444 w 2066952"/>
                <a:gd name="connsiteY18" fmla="*/ 369408 h 2561350"/>
                <a:gd name="connsiteX19" fmla="*/ 826873 w 2066952"/>
                <a:gd name="connsiteY19" fmla="*/ 389002 h 2561350"/>
                <a:gd name="connsiteX20" fmla="*/ 791969 w 2066952"/>
                <a:gd name="connsiteY20" fmla="*/ 283670 h 2561350"/>
                <a:gd name="connsiteX21" fmla="*/ 1027712 w 2066952"/>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6650"/>
                <a:gd name="connsiteY0" fmla="*/ 3 h 2561350"/>
                <a:gd name="connsiteX1" fmla="*/ 1242025 w 2066650"/>
                <a:gd name="connsiteY1" fmla="*/ 286050 h 2561350"/>
                <a:gd name="connsiteX2" fmla="*/ 1219889 w 2066650"/>
                <a:gd name="connsiteY2" fmla="*/ 389002 h 2561350"/>
                <a:gd name="connsiteX3" fmla="*/ 1967384 w 2066650"/>
                <a:gd name="connsiteY3" fmla="*/ 344364 h 2561350"/>
                <a:gd name="connsiteX4" fmla="*/ 2066506 w 2066650"/>
                <a:gd name="connsiteY4" fmla="*/ 961234 h 2561350"/>
                <a:gd name="connsiteX5" fmla="*/ 1862717 w 2066650"/>
                <a:gd name="connsiteY5" fmla="*/ 1056790 h 2561350"/>
                <a:gd name="connsiteX6" fmla="*/ 1824721 w 2066650"/>
                <a:gd name="connsiteY6" fmla="*/ 1531159 h 2561350"/>
                <a:gd name="connsiteX7" fmla="*/ 2042416 w 2066650"/>
                <a:gd name="connsiteY7" fmla="*/ 1619452 h 2561350"/>
                <a:gd name="connsiteX8" fmla="*/ 1951283 w 2066650"/>
                <a:gd name="connsiteY8" fmla="*/ 2180265 h 2561350"/>
                <a:gd name="connsiteX9" fmla="*/ 1222152 w 2066650"/>
                <a:gd name="connsiteY9" fmla="*/ 2167002 h 2561350"/>
                <a:gd name="connsiteX10" fmla="*/ 1242025 w 2066650"/>
                <a:gd name="connsiteY10" fmla="*/ 2275300 h 2561350"/>
                <a:gd name="connsiteX11" fmla="*/ 791969 w 2066650"/>
                <a:gd name="connsiteY11" fmla="*/ 2277680 h 2561350"/>
                <a:gd name="connsiteX12" fmla="*/ 821902 w 2066650"/>
                <a:gd name="connsiteY12" fmla="*/ 2167002 h 2561350"/>
                <a:gd name="connsiteX13" fmla="*/ 128977 w 2066650"/>
                <a:gd name="connsiteY13" fmla="*/ 2200159 h 2561350"/>
                <a:gd name="connsiteX14" fmla="*/ 0 w 2066650"/>
                <a:gd name="connsiteY14" fmla="*/ 1657531 h 2561350"/>
                <a:gd name="connsiteX15" fmla="*/ 257433 w 2066650"/>
                <a:gd name="connsiteY15" fmla="*/ 1557347 h 2561350"/>
                <a:gd name="connsiteX16" fmla="*/ 239483 w 2066650"/>
                <a:gd name="connsiteY16" fmla="*/ 1049619 h 2561350"/>
                <a:gd name="connsiteX17" fmla="*/ 29065 w 2066650"/>
                <a:gd name="connsiteY17" fmla="*/ 1005469 h 2561350"/>
                <a:gd name="connsiteX18" fmla="*/ 100444 w 2066650"/>
                <a:gd name="connsiteY18" fmla="*/ 369408 h 2561350"/>
                <a:gd name="connsiteX19" fmla="*/ 826873 w 2066650"/>
                <a:gd name="connsiteY19" fmla="*/ 389002 h 2561350"/>
                <a:gd name="connsiteX20" fmla="*/ 791969 w 2066650"/>
                <a:gd name="connsiteY20" fmla="*/ 283670 h 2561350"/>
                <a:gd name="connsiteX21" fmla="*/ 1027712 w 2066650"/>
                <a:gd name="connsiteY21" fmla="*/ 3 h 2561350"/>
                <a:gd name="connsiteX0" fmla="*/ 1027712 w 2049409"/>
                <a:gd name="connsiteY0" fmla="*/ 3 h 2561350"/>
                <a:gd name="connsiteX1" fmla="*/ 1242025 w 2049409"/>
                <a:gd name="connsiteY1" fmla="*/ 286050 h 2561350"/>
                <a:gd name="connsiteX2" fmla="*/ 1219889 w 2049409"/>
                <a:gd name="connsiteY2" fmla="*/ 389002 h 2561350"/>
                <a:gd name="connsiteX3" fmla="*/ 1967384 w 2049409"/>
                <a:gd name="connsiteY3" fmla="*/ 344364 h 2561350"/>
                <a:gd name="connsiteX4" fmla="*/ 2049225 w 2049409"/>
                <a:gd name="connsiteY4" fmla="*/ 926667 h 2561350"/>
                <a:gd name="connsiteX5" fmla="*/ 1862717 w 2049409"/>
                <a:gd name="connsiteY5" fmla="*/ 1056790 h 2561350"/>
                <a:gd name="connsiteX6" fmla="*/ 1824721 w 2049409"/>
                <a:gd name="connsiteY6" fmla="*/ 1531159 h 2561350"/>
                <a:gd name="connsiteX7" fmla="*/ 2042416 w 2049409"/>
                <a:gd name="connsiteY7" fmla="*/ 1619452 h 2561350"/>
                <a:gd name="connsiteX8" fmla="*/ 1951283 w 2049409"/>
                <a:gd name="connsiteY8" fmla="*/ 2180265 h 2561350"/>
                <a:gd name="connsiteX9" fmla="*/ 1222152 w 2049409"/>
                <a:gd name="connsiteY9" fmla="*/ 2167002 h 2561350"/>
                <a:gd name="connsiteX10" fmla="*/ 1242025 w 2049409"/>
                <a:gd name="connsiteY10" fmla="*/ 2275300 h 2561350"/>
                <a:gd name="connsiteX11" fmla="*/ 791969 w 2049409"/>
                <a:gd name="connsiteY11" fmla="*/ 2277680 h 2561350"/>
                <a:gd name="connsiteX12" fmla="*/ 821902 w 2049409"/>
                <a:gd name="connsiteY12" fmla="*/ 2167002 h 2561350"/>
                <a:gd name="connsiteX13" fmla="*/ 128977 w 2049409"/>
                <a:gd name="connsiteY13" fmla="*/ 2200159 h 2561350"/>
                <a:gd name="connsiteX14" fmla="*/ 0 w 2049409"/>
                <a:gd name="connsiteY14" fmla="*/ 1657531 h 2561350"/>
                <a:gd name="connsiteX15" fmla="*/ 257433 w 2049409"/>
                <a:gd name="connsiteY15" fmla="*/ 1557347 h 2561350"/>
                <a:gd name="connsiteX16" fmla="*/ 239483 w 2049409"/>
                <a:gd name="connsiteY16" fmla="*/ 1049619 h 2561350"/>
                <a:gd name="connsiteX17" fmla="*/ 29065 w 2049409"/>
                <a:gd name="connsiteY17" fmla="*/ 1005469 h 2561350"/>
                <a:gd name="connsiteX18" fmla="*/ 100444 w 2049409"/>
                <a:gd name="connsiteY18" fmla="*/ 369408 h 2561350"/>
                <a:gd name="connsiteX19" fmla="*/ 826873 w 2049409"/>
                <a:gd name="connsiteY19" fmla="*/ 389002 h 2561350"/>
                <a:gd name="connsiteX20" fmla="*/ 791969 w 2049409"/>
                <a:gd name="connsiteY20" fmla="*/ 283670 h 2561350"/>
                <a:gd name="connsiteX21" fmla="*/ 1027712 w 2049409"/>
                <a:gd name="connsiteY21" fmla="*/ 3 h 2561350"/>
                <a:gd name="connsiteX0" fmla="*/ 1027712 w 2049338"/>
                <a:gd name="connsiteY0" fmla="*/ 3 h 2561350"/>
                <a:gd name="connsiteX1" fmla="*/ 1242025 w 2049338"/>
                <a:gd name="connsiteY1" fmla="*/ 286050 h 2561350"/>
                <a:gd name="connsiteX2" fmla="*/ 1219889 w 2049338"/>
                <a:gd name="connsiteY2" fmla="*/ 389002 h 2561350"/>
                <a:gd name="connsiteX3" fmla="*/ 1967384 w 2049338"/>
                <a:gd name="connsiteY3" fmla="*/ 344364 h 2561350"/>
                <a:gd name="connsiteX4" fmla="*/ 2049225 w 2049338"/>
                <a:gd name="connsiteY4" fmla="*/ 926667 h 2561350"/>
                <a:gd name="connsiteX5" fmla="*/ 1862717 w 2049338"/>
                <a:gd name="connsiteY5" fmla="*/ 1056790 h 2561350"/>
                <a:gd name="connsiteX6" fmla="*/ 1824721 w 2049338"/>
                <a:gd name="connsiteY6" fmla="*/ 1531159 h 2561350"/>
                <a:gd name="connsiteX7" fmla="*/ 2042416 w 2049338"/>
                <a:gd name="connsiteY7" fmla="*/ 1619452 h 2561350"/>
                <a:gd name="connsiteX8" fmla="*/ 1951283 w 2049338"/>
                <a:gd name="connsiteY8" fmla="*/ 2180265 h 2561350"/>
                <a:gd name="connsiteX9" fmla="*/ 1222152 w 2049338"/>
                <a:gd name="connsiteY9" fmla="*/ 2167002 h 2561350"/>
                <a:gd name="connsiteX10" fmla="*/ 1242025 w 2049338"/>
                <a:gd name="connsiteY10" fmla="*/ 2275300 h 2561350"/>
                <a:gd name="connsiteX11" fmla="*/ 791969 w 2049338"/>
                <a:gd name="connsiteY11" fmla="*/ 2277680 h 2561350"/>
                <a:gd name="connsiteX12" fmla="*/ 821902 w 2049338"/>
                <a:gd name="connsiteY12" fmla="*/ 2167002 h 2561350"/>
                <a:gd name="connsiteX13" fmla="*/ 128977 w 2049338"/>
                <a:gd name="connsiteY13" fmla="*/ 2200159 h 2561350"/>
                <a:gd name="connsiteX14" fmla="*/ 0 w 2049338"/>
                <a:gd name="connsiteY14" fmla="*/ 1657531 h 2561350"/>
                <a:gd name="connsiteX15" fmla="*/ 257433 w 2049338"/>
                <a:gd name="connsiteY15" fmla="*/ 1557347 h 2561350"/>
                <a:gd name="connsiteX16" fmla="*/ 239483 w 2049338"/>
                <a:gd name="connsiteY16" fmla="*/ 1049619 h 2561350"/>
                <a:gd name="connsiteX17" fmla="*/ 29065 w 2049338"/>
                <a:gd name="connsiteY17" fmla="*/ 1005469 h 2561350"/>
                <a:gd name="connsiteX18" fmla="*/ 100444 w 2049338"/>
                <a:gd name="connsiteY18" fmla="*/ 369408 h 2561350"/>
                <a:gd name="connsiteX19" fmla="*/ 826873 w 2049338"/>
                <a:gd name="connsiteY19" fmla="*/ 389002 h 2561350"/>
                <a:gd name="connsiteX20" fmla="*/ 791969 w 2049338"/>
                <a:gd name="connsiteY20" fmla="*/ 283670 h 2561350"/>
                <a:gd name="connsiteX21" fmla="*/ 1027712 w 2049338"/>
                <a:gd name="connsiteY21" fmla="*/ 3 h 2561350"/>
                <a:gd name="connsiteX0" fmla="*/ 1027712 w 2053522"/>
                <a:gd name="connsiteY0" fmla="*/ 3 h 2561350"/>
                <a:gd name="connsiteX1" fmla="*/ 1242025 w 2053522"/>
                <a:gd name="connsiteY1" fmla="*/ 286050 h 2561350"/>
                <a:gd name="connsiteX2" fmla="*/ 1219889 w 2053522"/>
                <a:gd name="connsiteY2" fmla="*/ 389002 h 2561350"/>
                <a:gd name="connsiteX3" fmla="*/ 1967384 w 2053522"/>
                <a:gd name="connsiteY3" fmla="*/ 344364 h 2561350"/>
                <a:gd name="connsiteX4" fmla="*/ 2049225 w 2053522"/>
                <a:gd name="connsiteY4" fmla="*/ 926667 h 2561350"/>
                <a:gd name="connsiteX5" fmla="*/ 1862717 w 2053522"/>
                <a:gd name="connsiteY5" fmla="*/ 1056790 h 2561350"/>
                <a:gd name="connsiteX6" fmla="*/ 1824721 w 2053522"/>
                <a:gd name="connsiteY6" fmla="*/ 1531159 h 2561350"/>
                <a:gd name="connsiteX7" fmla="*/ 2042416 w 2053522"/>
                <a:gd name="connsiteY7" fmla="*/ 1619452 h 2561350"/>
                <a:gd name="connsiteX8" fmla="*/ 1951283 w 2053522"/>
                <a:gd name="connsiteY8" fmla="*/ 2180265 h 2561350"/>
                <a:gd name="connsiteX9" fmla="*/ 1222152 w 2053522"/>
                <a:gd name="connsiteY9" fmla="*/ 2167002 h 2561350"/>
                <a:gd name="connsiteX10" fmla="*/ 1242025 w 2053522"/>
                <a:gd name="connsiteY10" fmla="*/ 2275300 h 2561350"/>
                <a:gd name="connsiteX11" fmla="*/ 791969 w 2053522"/>
                <a:gd name="connsiteY11" fmla="*/ 2277680 h 2561350"/>
                <a:gd name="connsiteX12" fmla="*/ 821902 w 2053522"/>
                <a:gd name="connsiteY12" fmla="*/ 2167002 h 2561350"/>
                <a:gd name="connsiteX13" fmla="*/ 128977 w 2053522"/>
                <a:gd name="connsiteY13" fmla="*/ 2200159 h 2561350"/>
                <a:gd name="connsiteX14" fmla="*/ 0 w 2053522"/>
                <a:gd name="connsiteY14" fmla="*/ 1657531 h 2561350"/>
                <a:gd name="connsiteX15" fmla="*/ 257433 w 2053522"/>
                <a:gd name="connsiteY15" fmla="*/ 1557347 h 2561350"/>
                <a:gd name="connsiteX16" fmla="*/ 239483 w 2053522"/>
                <a:gd name="connsiteY16" fmla="*/ 1049619 h 2561350"/>
                <a:gd name="connsiteX17" fmla="*/ 29065 w 2053522"/>
                <a:gd name="connsiteY17" fmla="*/ 1005469 h 2561350"/>
                <a:gd name="connsiteX18" fmla="*/ 100444 w 2053522"/>
                <a:gd name="connsiteY18" fmla="*/ 369408 h 2561350"/>
                <a:gd name="connsiteX19" fmla="*/ 826873 w 2053522"/>
                <a:gd name="connsiteY19" fmla="*/ 389002 h 2561350"/>
                <a:gd name="connsiteX20" fmla="*/ 791969 w 2053522"/>
                <a:gd name="connsiteY20" fmla="*/ 283670 h 2561350"/>
                <a:gd name="connsiteX21" fmla="*/ 1027712 w 2053522"/>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6166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4961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4961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32698 w 2040556"/>
                <a:gd name="connsiteY16" fmla="*/ 1052709 h 2561350"/>
                <a:gd name="connsiteX17" fmla="*/ 16100 w 2040556"/>
                <a:gd name="connsiteY17" fmla="*/ 1005469 h 2561350"/>
                <a:gd name="connsiteX18" fmla="*/ 115292 w 2040556"/>
                <a:gd name="connsiteY18" fmla="*/ 347775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22207 w 2048016"/>
                <a:gd name="connsiteY0" fmla="*/ 3 h 2561350"/>
                <a:gd name="connsiteX1" fmla="*/ 1236520 w 2048016"/>
                <a:gd name="connsiteY1" fmla="*/ 286050 h 2561350"/>
                <a:gd name="connsiteX2" fmla="*/ 1214384 w 2048016"/>
                <a:gd name="connsiteY2" fmla="*/ 389002 h 2561350"/>
                <a:gd name="connsiteX3" fmla="*/ 1961879 w 2048016"/>
                <a:gd name="connsiteY3" fmla="*/ 344364 h 2561350"/>
                <a:gd name="connsiteX4" fmla="*/ 2043720 w 2048016"/>
                <a:gd name="connsiteY4" fmla="*/ 926667 h 2561350"/>
                <a:gd name="connsiteX5" fmla="*/ 1857212 w 2048016"/>
                <a:gd name="connsiteY5" fmla="*/ 1060129 h 2561350"/>
                <a:gd name="connsiteX6" fmla="*/ 1819216 w 2048016"/>
                <a:gd name="connsiteY6" fmla="*/ 1531159 h 2561350"/>
                <a:gd name="connsiteX7" fmla="*/ 2043589 w 2048016"/>
                <a:gd name="connsiteY7" fmla="*/ 1616113 h 2561350"/>
                <a:gd name="connsiteX8" fmla="*/ 1945778 w 2048016"/>
                <a:gd name="connsiteY8" fmla="*/ 2180265 h 2561350"/>
                <a:gd name="connsiteX9" fmla="*/ 1216647 w 2048016"/>
                <a:gd name="connsiteY9" fmla="*/ 2167002 h 2561350"/>
                <a:gd name="connsiteX10" fmla="*/ 1236520 w 2048016"/>
                <a:gd name="connsiteY10" fmla="*/ 2275300 h 2561350"/>
                <a:gd name="connsiteX11" fmla="*/ 786464 w 2048016"/>
                <a:gd name="connsiteY11" fmla="*/ 2277680 h 2561350"/>
                <a:gd name="connsiteX12" fmla="*/ 816397 w 2048016"/>
                <a:gd name="connsiteY12" fmla="*/ 2167002 h 2561350"/>
                <a:gd name="connsiteX13" fmla="*/ 123472 w 2048016"/>
                <a:gd name="connsiteY13" fmla="*/ 2200159 h 2561350"/>
                <a:gd name="connsiteX14" fmla="*/ 0 w 2048016"/>
                <a:gd name="connsiteY14" fmla="*/ 1657530 h 2561350"/>
                <a:gd name="connsiteX15" fmla="*/ 256250 w 2048016"/>
                <a:gd name="connsiteY15" fmla="*/ 1539671 h 2561350"/>
                <a:gd name="connsiteX16" fmla="*/ 240158 w 2048016"/>
                <a:gd name="connsiteY16" fmla="*/ 1052709 h 2561350"/>
                <a:gd name="connsiteX17" fmla="*/ 23560 w 2048016"/>
                <a:gd name="connsiteY17" fmla="*/ 1005469 h 2561350"/>
                <a:gd name="connsiteX18" fmla="*/ 122752 w 2048016"/>
                <a:gd name="connsiteY18" fmla="*/ 347775 h 2561350"/>
                <a:gd name="connsiteX19" fmla="*/ 821368 w 2048016"/>
                <a:gd name="connsiteY19" fmla="*/ 389002 h 2561350"/>
                <a:gd name="connsiteX20" fmla="*/ 786464 w 2048016"/>
                <a:gd name="connsiteY20" fmla="*/ 283670 h 2561350"/>
                <a:gd name="connsiteX21" fmla="*/ 1022207 w 2048016"/>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8016" h="2561350">
                  <a:moveTo>
                    <a:pt x="1022207" y="3"/>
                  </a:moveTo>
                  <a:cubicBezTo>
                    <a:pt x="1191276" y="-691"/>
                    <a:pt x="1359259" y="120921"/>
                    <a:pt x="1236520" y="286050"/>
                  </a:cubicBezTo>
                  <a:cubicBezTo>
                    <a:pt x="1220410" y="315682"/>
                    <a:pt x="1208628" y="348101"/>
                    <a:pt x="1214384" y="389002"/>
                  </a:cubicBezTo>
                  <a:cubicBezTo>
                    <a:pt x="1219452" y="528261"/>
                    <a:pt x="1724114" y="452477"/>
                    <a:pt x="1961879" y="344364"/>
                  </a:cubicBezTo>
                  <a:cubicBezTo>
                    <a:pt x="1977958" y="474789"/>
                    <a:pt x="2068605" y="783619"/>
                    <a:pt x="2043720" y="926667"/>
                  </a:cubicBezTo>
                  <a:cubicBezTo>
                    <a:pt x="2034626" y="1024060"/>
                    <a:pt x="1977936" y="1153289"/>
                    <a:pt x="1857212" y="1060129"/>
                  </a:cubicBezTo>
                  <a:cubicBezTo>
                    <a:pt x="1482928" y="853624"/>
                    <a:pt x="1495005" y="1649324"/>
                    <a:pt x="1819216" y="1531159"/>
                  </a:cubicBezTo>
                  <a:cubicBezTo>
                    <a:pt x="1931214" y="1469515"/>
                    <a:pt x="1994669" y="1400411"/>
                    <a:pt x="2043589" y="1616113"/>
                  </a:cubicBezTo>
                  <a:cubicBezTo>
                    <a:pt x="2058596" y="1730790"/>
                    <a:pt x="1963853" y="2051666"/>
                    <a:pt x="1945778" y="2180265"/>
                  </a:cubicBezTo>
                  <a:cubicBezTo>
                    <a:pt x="1749154" y="2153739"/>
                    <a:pt x="1366852" y="2007849"/>
                    <a:pt x="1216647" y="2167002"/>
                  </a:cubicBezTo>
                  <a:cubicBezTo>
                    <a:pt x="1203166" y="2193452"/>
                    <a:pt x="1205968" y="2230274"/>
                    <a:pt x="1236520" y="2275300"/>
                  </a:cubicBezTo>
                  <a:cubicBezTo>
                    <a:pt x="1477026" y="2660267"/>
                    <a:pt x="574531" y="2652331"/>
                    <a:pt x="786464" y="2277680"/>
                  </a:cubicBezTo>
                  <a:cubicBezTo>
                    <a:pt x="825439" y="2223379"/>
                    <a:pt x="833247" y="2190096"/>
                    <a:pt x="816397" y="2167002"/>
                  </a:cubicBezTo>
                  <a:cubicBezTo>
                    <a:pt x="713629" y="2021111"/>
                    <a:pt x="372130" y="2147108"/>
                    <a:pt x="123472" y="2200159"/>
                  </a:cubicBezTo>
                  <a:cubicBezTo>
                    <a:pt x="65402" y="2073996"/>
                    <a:pt x="976" y="1794778"/>
                    <a:pt x="0" y="1657530"/>
                  </a:cubicBezTo>
                  <a:cubicBezTo>
                    <a:pt x="11135" y="1399547"/>
                    <a:pt x="162542" y="1485695"/>
                    <a:pt x="256250" y="1539671"/>
                  </a:cubicBezTo>
                  <a:cubicBezTo>
                    <a:pt x="586151" y="1607811"/>
                    <a:pt x="539790" y="895785"/>
                    <a:pt x="240158" y="1052709"/>
                  </a:cubicBezTo>
                  <a:cubicBezTo>
                    <a:pt x="160752" y="1094296"/>
                    <a:pt x="64021" y="1133476"/>
                    <a:pt x="23560" y="1005469"/>
                  </a:cubicBezTo>
                  <a:cubicBezTo>
                    <a:pt x="-13098" y="869708"/>
                    <a:pt x="82559" y="456937"/>
                    <a:pt x="122752" y="347775"/>
                  </a:cubicBezTo>
                  <a:cubicBezTo>
                    <a:pt x="518958" y="480403"/>
                    <a:pt x="783257" y="488473"/>
                    <a:pt x="821368" y="389002"/>
                  </a:cubicBezTo>
                  <a:cubicBezTo>
                    <a:pt x="831689" y="365427"/>
                    <a:pt x="822117" y="333342"/>
                    <a:pt x="786464" y="283670"/>
                  </a:cubicBezTo>
                  <a:cubicBezTo>
                    <a:pt x="680498" y="96344"/>
                    <a:pt x="853138" y="698"/>
                    <a:pt x="1022207" y="3"/>
                  </a:cubicBezTo>
                  <a:close/>
                </a:path>
              </a:pathLst>
            </a:custGeom>
            <a:gradFill>
              <a:gsLst>
                <a:gs pos="100000">
                  <a:schemeClr val="tx2">
                    <a:lumMod val="75000"/>
                  </a:schemeClr>
                </a:gs>
                <a:gs pos="0">
                  <a:schemeClr val="tx2"/>
                </a:gs>
              </a:gsLst>
              <a:lin ang="2700000" scaled="0"/>
            </a:gradFill>
            <a:ln>
              <a:noFill/>
            </a:ln>
            <a:effectLst/>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8" name="Rectangle 5"/>
            <p:cNvSpPr/>
            <p:nvPr/>
          </p:nvSpPr>
          <p:spPr>
            <a:xfrm rot="5400000" flipV="1">
              <a:off x="5304196" y="1765365"/>
              <a:ext cx="1941484" cy="2404125"/>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793019 w 2069564"/>
                <a:gd name="connsiteY19" fmla="*/ 283670 h 2561350"/>
                <a:gd name="connsiteX20" fmla="*/ 1028762 w 2069564"/>
                <a:gd name="connsiteY20"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563086 w 2069564"/>
                <a:gd name="connsiteY19" fmla="*/ 303875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62557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69936 h 2561350"/>
                <a:gd name="connsiteX19" fmla="*/ 657583 w 2069564"/>
                <a:gd name="connsiteY19" fmla="*/ 487896 h 2561350"/>
                <a:gd name="connsiteX20" fmla="*/ 793019 w 2069564"/>
                <a:gd name="connsiteY20" fmla="*/ 283670 h 2561350"/>
                <a:gd name="connsiteX21" fmla="*/ 1028762 w 2069564"/>
                <a:gd name="connsiteY21" fmla="*/ 3 h 2561350"/>
                <a:gd name="connsiteX0" fmla="*/ 1028762 w 2069564"/>
                <a:gd name="connsiteY0" fmla="*/ 3 h 2562604"/>
                <a:gd name="connsiteX1" fmla="*/ 1243075 w 2069564"/>
                <a:gd name="connsiteY1" fmla="*/ 286050 h 2562604"/>
                <a:gd name="connsiteX2" fmla="*/ 1220939 w 2069564"/>
                <a:gd name="connsiteY2" fmla="*/ 389002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0133 w 2069564"/>
                <a:gd name="connsiteY18" fmla="*/ 369936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0939 w 2069564"/>
                <a:gd name="connsiteY2" fmla="*/ 389002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6206 w 2069564"/>
                <a:gd name="connsiteY18" fmla="*/ 339569 h 2562604"/>
                <a:gd name="connsiteX19" fmla="*/ 657583 w 2069564"/>
                <a:gd name="connsiteY19" fmla="*/ 487896 h 2562604"/>
                <a:gd name="connsiteX20" fmla="*/ 793019 w 2069564"/>
                <a:gd name="connsiteY20" fmla="*/ 283670 h 2562604"/>
                <a:gd name="connsiteX21" fmla="*/ 1028762 w 2069564"/>
                <a:gd name="connsiteY21" fmla="*/ 3 h 2562604"/>
                <a:gd name="connsiteX0" fmla="*/ 1028762 w 2069564"/>
                <a:gd name="connsiteY0" fmla="*/ 3 h 2562604"/>
                <a:gd name="connsiteX1" fmla="*/ 1243075 w 2069564"/>
                <a:gd name="connsiteY1" fmla="*/ 286050 h 2562604"/>
                <a:gd name="connsiteX2" fmla="*/ 1220939 w 2069564"/>
                <a:gd name="connsiteY2" fmla="*/ 389002 h 2562604"/>
                <a:gd name="connsiteX3" fmla="*/ 1959793 w 2069564"/>
                <a:gd name="connsiteY3" fmla="*/ 361648 h 2562604"/>
                <a:gd name="connsiteX4" fmla="*/ 2067556 w 2069564"/>
                <a:gd name="connsiteY4" fmla="*/ 961234 h 2562604"/>
                <a:gd name="connsiteX5" fmla="*/ 1881048 w 2069564"/>
                <a:gd name="connsiteY5" fmla="*/ 1030865 h 2562604"/>
                <a:gd name="connsiteX6" fmla="*/ 1847373 w 2069564"/>
                <a:gd name="connsiteY6" fmla="*/ 1535481 h 2562604"/>
                <a:gd name="connsiteX7" fmla="*/ 2065070 w 2069564"/>
                <a:gd name="connsiteY7" fmla="*/ 1597847 h 2562604"/>
                <a:gd name="connsiteX8" fmla="*/ 1952333 w 2069564"/>
                <a:gd name="connsiteY8" fmla="*/ 2180265 h 2562604"/>
                <a:gd name="connsiteX9" fmla="*/ 1223202 w 2069564"/>
                <a:gd name="connsiteY9" fmla="*/ 2167002 h 2562604"/>
                <a:gd name="connsiteX10" fmla="*/ 1250535 w 2069564"/>
                <a:gd name="connsiteY10" fmla="*/ 2277788 h 2562604"/>
                <a:gd name="connsiteX11" fmla="*/ 793019 w 2069564"/>
                <a:gd name="connsiteY11" fmla="*/ 2277680 h 2562604"/>
                <a:gd name="connsiteX12" fmla="*/ 822952 w 2069564"/>
                <a:gd name="connsiteY12" fmla="*/ 2167002 h 2562604"/>
                <a:gd name="connsiteX13" fmla="*/ 130027 w 2069564"/>
                <a:gd name="connsiteY13" fmla="*/ 2200159 h 2562604"/>
                <a:gd name="connsiteX14" fmla="*/ 1050 w 2069564"/>
                <a:gd name="connsiteY14" fmla="*/ 1657531 h 2562604"/>
                <a:gd name="connsiteX15" fmla="*/ 271446 w 2069564"/>
                <a:gd name="connsiteY15" fmla="*/ 1561668 h 2562604"/>
                <a:gd name="connsiteX16" fmla="*/ 249172 w 2069564"/>
                <a:gd name="connsiteY16" fmla="*/ 1045298 h 2562604"/>
                <a:gd name="connsiteX17" fmla="*/ 8510 w 2069564"/>
                <a:gd name="connsiteY17" fmla="*/ 1018431 h 2562604"/>
                <a:gd name="connsiteX18" fmla="*/ 116206 w 2069564"/>
                <a:gd name="connsiteY18" fmla="*/ 339569 h 2562604"/>
                <a:gd name="connsiteX19" fmla="*/ 657583 w 2069564"/>
                <a:gd name="connsiteY19" fmla="*/ 460565 h 2562604"/>
                <a:gd name="connsiteX20" fmla="*/ 793019 w 2069564"/>
                <a:gd name="connsiteY20" fmla="*/ 283670 h 2562604"/>
                <a:gd name="connsiteX21" fmla="*/ 1028762 w 2069564"/>
                <a:gd name="connsiteY21" fmla="*/ 3 h 2562604"/>
                <a:gd name="connsiteX0" fmla="*/ 1028762 w 2069564"/>
                <a:gd name="connsiteY0" fmla="*/ 1 h 2562602"/>
                <a:gd name="connsiteX1" fmla="*/ 1243075 w 2069564"/>
                <a:gd name="connsiteY1" fmla="*/ 286048 h 2562602"/>
                <a:gd name="connsiteX2" fmla="*/ 1220939 w 2069564"/>
                <a:gd name="connsiteY2" fmla="*/ 389000 h 2562602"/>
                <a:gd name="connsiteX3" fmla="*/ 1959793 w 2069564"/>
                <a:gd name="connsiteY3" fmla="*/ 361646 h 2562602"/>
                <a:gd name="connsiteX4" fmla="*/ 2067556 w 2069564"/>
                <a:gd name="connsiteY4" fmla="*/ 961232 h 2562602"/>
                <a:gd name="connsiteX5" fmla="*/ 1881048 w 2069564"/>
                <a:gd name="connsiteY5" fmla="*/ 1030863 h 2562602"/>
                <a:gd name="connsiteX6" fmla="*/ 1847373 w 2069564"/>
                <a:gd name="connsiteY6" fmla="*/ 1535479 h 2562602"/>
                <a:gd name="connsiteX7" fmla="*/ 2065070 w 2069564"/>
                <a:gd name="connsiteY7" fmla="*/ 1597845 h 2562602"/>
                <a:gd name="connsiteX8" fmla="*/ 1952333 w 2069564"/>
                <a:gd name="connsiteY8" fmla="*/ 2180263 h 2562602"/>
                <a:gd name="connsiteX9" fmla="*/ 1223202 w 2069564"/>
                <a:gd name="connsiteY9" fmla="*/ 2167000 h 2562602"/>
                <a:gd name="connsiteX10" fmla="*/ 1250535 w 2069564"/>
                <a:gd name="connsiteY10" fmla="*/ 2277786 h 2562602"/>
                <a:gd name="connsiteX11" fmla="*/ 793019 w 2069564"/>
                <a:gd name="connsiteY11" fmla="*/ 2277678 h 2562602"/>
                <a:gd name="connsiteX12" fmla="*/ 822952 w 2069564"/>
                <a:gd name="connsiteY12" fmla="*/ 2167000 h 2562602"/>
                <a:gd name="connsiteX13" fmla="*/ 130027 w 2069564"/>
                <a:gd name="connsiteY13" fmla="*/ 2200157 h 2562602"/>
                <a:gd name="connsiteX14" fmla="*/ 1050 w 2069564"/>
                <a:gd name="connsiteY14" fmla="*/ 1657529 h 2562602"/>
                <a:gd name="connsiteX15" fmla="*/ 271446 w 2069564"/>
                <a:gd name="connsiteY15" fmla="*/ 1561666 h 2562602"/>
                <a:gd name="connsiteX16" fmla="*/ 249172 w 2069564"/>
                <a:gd name="connsiteY16" fmla="*/ 1045296 h 2562602"/>
                <a:gd name="connsiteX17" fmla="*/ 8510 w 2069564"/>
                <a:gd name="connsiteY17" fmla="*/ 1018429 h 2562602"/>
                <a:gd name="connsiteX18" fmla="*/ 116206 w 2069564"/>
                <a:gd name="connsiteY18" fmla="*/ 339567 h 2562602"/>
                <a:gd name="connsiteX19" fmla="*/ 657583 w 2069564"/>
                <a:gd name="connsiteY19" fmla="*/ 460563 h 2562602"/>
                <a:gd name="connsiteX20" fmla="*/ 802129 w 2069564"/>
                <a:gd name="connsiteY20" fmla="*/ 283668 h 2562602"/>
                <a:gd name="connsiteX21" fmla="*/ 1028762 w 2069564"/>
                <a:gd name="connsiteY21" fmla="*/ 1 h 2562602"/>
                <a:gd name="connsiteX0" fmla="*/ 1028762 w 2069564"/>
                <a:gd name="connsiteY0" fmla="*/ 1 h 2562602"/>
                <a:gd name="connsiteX1" fmla="*/ 1243075 w 2069564"/>
                <a:gd name="connsiteY1" fmla="*/ 286048 h 2562602"/>
                <a:gd name="connsiteX2" fmla="*/ 1220939 w 2069564"/>
                <a:gd name="connsiteY2" fmla="*/ 389000 h 2562602"/>
                <a:gd name="connsiteX3" fmla="*/ 1959793 w 2069564"/>
                <a:gd name="connsiteY3" fmla="*/ 361646 h 2562602"/>
                <a:gd name="connsiteX4" fmla="*/ 2067556 w 2069564"/>
                <a:gd name="connsiteY4" fmla="*/ 961232 h 2562602"/>
                <a:gd name="connsiteX5" fmla="*/ 1881048 w 2069564"/>
                <a:gd name="connsiteY5" fmla="*/ 1030863 h 2562602"/>
                <a:gd name="connsiteX6" fmla="*/ 1847373 w 2069564"/>
                <a:gd name="connsiteY6" fmla="*/ 1535479 h 2562602"/>
                <a:gd name="connsiteX7" fmla="*/ 2065070 w 2069564"/>
                <a:gd name="connsiteY7" fmla="*/ 1597845 h 2562602"/>
                <a:gd name="connsiteX8" fmla="*/ 1952333 w 2069564"/>
                <a:gd name="connsiteY8" fmla="*/ 2180263 h 2562602"/>
                <a:gd name="connsiteX9" fmla="*/ 1223202 w 2069564"/>
                <a:gd name="connsiteY9" fmla="*/ 2167000 h 2562602"/>
                <a:gd name="connsiteX10" fmla="*/ 1250535 w 2069564"/>
                <a:gd name="connsiteY10" fmla="*/ 2277786 h 2562602"/>
                <a:gd name="connsiteX11" fmla="*/ 793019 w 2069564"/>
                <a:gd name="connsiteY11" fmla="*/ 2277678 h 2562602"/>
                <a:gd name="connsiteX12" fmla="*/ 822952 w 2069564"/>
                <a:gd name="connsiteY12" fmla="*/ 2167000 h 2562602"/>
                <a:gd name="connsiteX13" fmla="*/ 130027 w 2069564"/>
                <a:gd name="connsiteY13" fmla="*/ 2200157 h 2562602"/>
                <a:gd name="connsiteX14" fmla="*/ 1050 w 2069564"/>
                <a:gd name="connsiteY14" fmla="*/ 1657529 h 2562602"/>
                <a:gd name="connsiteX15" fmla="*/ 271446 w 2069564"/>
                <a:gd name="connsiteY15" fmla="*/ 1561666 h 2562602"/>
                <a:gd name="connsiteX16" fmla="*/ 249172 w 2069564"/>
                <a:gd name="connsiteY16" fmla="*/ 1045296 h 2562602"/>
                <a:gd name="connsiteX17" fmla="*/ 8510 w 2069564"/>
                <a:gd name="connsiteY17" fmla="*/ 1018429 h 2562602"/>
                <a:gd name="connsiteX18" fmla="*/ 116206 w 2069564"/>
                <a:gd name="connsiteY18" fmla="*/ 339567 h 2562602"/>
                <a:gd name="connsiteX19" fmla="*/ 657583 w 2069564"/>
                <a:gd name="connsiteY19" fmla="*/ 460563 h 2562602"/>
                <a:gd name="connsiteX20" fmla="*/ 802129 w 2069564"/>
                <a:gd name="connsiteY20" fmla="*/ 283668 h 2562602"/>
                <a:gd name="connsiteX21" fmla="*/ 1028762 w 2069564"/>
                <a:gd name="connsiteY21" fmla="*/ 1 h 2562602"/>
                <a:gd name="connsiteX0" fmla="*/ 1028762 w 2069564"/>
                <a:gd name="connsiteY0" fmla="*/ 1 h 2562602"/>
                <a:gd name="connsiteX1" fmla="*/ 1243075 w 2069564"/>
                <a:gd name="connsiteY1" fmla="*/ 286048 h 2562602"/>
                <a:gd name="connsiteX2" fmla="*/ 1220939 w 2069564"/>
                <a:gd name="connsiteY2" fmla="*/ 389000 h 2562602"/>
                <a:gd name="connsiteX3" fmla="*/ 1959793 w 2069564"/>
                <a:gd name="connsiteY3" fmla="*/ 361646 h 2562602"/>
                <a:gd name="connsiteX4" fmla="*/ 2067556 w 2069564"/>
                <a:gd name="connsiteY4" fmla="*/ 961232 h 2562602"/>
                <a:gd name="connsiteX5" fmla="*/ 1881048 w 2069564"/>
                <a:gd name="connsiteY5" fmla="*/ 1030863 h 2562602"/>
                <a:gd name="connsiteX6" fmla="*/ 1847373 w 2069564"/>
                <a:gd name="connsiteY6" fmla="*/ 1535479 h 2562602"/>
                <a:gd name="connsiteX7" fmla="*/ 2065070 w 2069564"/>
                <a:gd name="connsiteY7" fmla="*/ 1597845 h 2562602"/>
                <a:gd name="connsiteX8" fmla="*/ 1952333 w 2069564"/>
                <a:gd name="connsiteY8" fmla="*/ 2180263 h 2562602"/>
                <a:gd name="connsiteX9" fmla="*/ 1223202 w 2069564"/>
                <a:gd name="connsiteY9" fmla="*/ 2167000 h 2562602"/>
                <a:gd name="connsiteX10" fmla="*/ 1250535 w 2069564"/>
                <a:gd name="connsiteY10" fmla="*/ 2277786 h 2562602"/>
                <a:gd name="connsiteX11" fmla="*/ 793019 w 2069564"/>
                <a:gd name="connsiteY11" fmla="*/ 2277678 h 2562602"/>
                <a:gd name="connsiteX12" fmla="*/ 822952 w 2069564"/>
                <a:gd name="connsiteY12" fmla="*/ 2167000 h 2562602"/>
                <a:gd name="connsiteX13" fmla="*/ 130027 w 2069564"/>
                <a:gd name="connsiteY13" fmla="*/ 2200157 h 2562602"/>
                <a:gd name="connsiteX14" fmla="*/ 1050 w 2069564"/>
                <a:gd name="connsiteY14" fmla="*/ 1657529 h 2562602"/>
                <a:gd name="connsiteX15" fmla="*/ 271446 w 2069564"/>
                <a:gd name="connsiteY15" fmla="*/ 1561666 h 2562602"/>
                <a:gd name="connsiteX16" fmla="*/ 249172 w 2069564"/>
                <a:gd name="connsiteY16" fmla="*/ 1045296 h 2562602"/>
                <a:gd name="connsiteX17" fmla="*/ 8510 w 2069564"/>
                <a:gd name="connsiteY17" fmla="*/ 1018429 h 2562602"/>
                <a:gd name="connsiteX18" fmla="*/ 116206 w 2069564"/>
                <a:gd name="connsiteY18" fmla="*/ 339567 h 2562602"/>
                <a:gd name="connsiteX19" fmla="*/ 657583 w 2069564"/>
                <a:gd name="connsiteY19" fmla="*/ 460563 h 2562602"/>
                <a:gd name="connsiteX20" fmla="*/ 802129 w 2069564"/>
                <a:gd name="connsiteY20" fmla="*/ 283668 h 2562602"/>
                <a:gd name="connsiteX21" fmla="*/ 1028762 w 2069564"/>
                <a:gd name="connsiteY21" fmla="*/ 1 h 2562602"/>
                <a:gd name="connsiteX0" fmla="*/ 1028762 w 2069564"/>
                <a:gd name="connsiteY0" fmla="*/ 127 h 2562728"/>
                <a:gd name="connsiteX1" fmla="*/ 1243075 w 2069564"/>
                <a:gd name="connsiteY1" fmla="*/ 286174 h 2562728"/>
                <a:gd name="connsiteX2" fmla="*/ 1220939 w 2069564"/>
                <a:gd name="connsiteY2" fmla="*/ 389126 h 2562728"/>
                <a:gd name="connsiteX3" fmla="*/ 1959793 w 2069564"/>
                <a:gd name="connsiteY3" fmla="*/ 361772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20939 w 2069564"/>
                <a:gd name="connsiteY2" fmla="*/ 389126 h 2562728"/>
                <a:gd name="connsiteX3" fmla="*/ 1959793 w 2069564"/>
                <a:gd name="connsiteY3" fmla="*/ 361772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959793 w 2069564"/>
                <a:gd name="connsiteY2" fmla="*/ 361772 h 2562728"/>
                <a:gd name="connsiteX3" fmla="*/ 2067556 w 2069564"/>
                <a:gd name="connsiteY3" fmla="*/ 961358 h 2562728"/>
                <a:gd name="connsiteX4" fmla="*/ 1881048 w 2069564"/>
                <a:gd name="connsiteY4" fmla="*/ 1030989 h 2562728"/>
                <a:gd name="connsiteX5" fmla="*/ 1847373 w 2069564"/>
                <a:gd name="connsiteY5" fmla="*/ 1535605 h 2562728"/>
                <a:gd name="connsiteX6" fmla="*/ 2065070 w 2069564"/>
                <a:gd name="connsiteY6" fmla="*/ 1597971 h 2562728"/>
                <a:gd name="connsiteX7" fmla="*/ 1952333 w 2069564"/>
                <a:gd name="connsiteY7" fmla="*/ 2180389 h 2562728"/>
                <a:gd name="connsiteX8" fmla="*/ 1223202 w 2069564"/>
                <a:gd name="connsiteY8" fmla="*/ 2167126 h 2562728"/>
                <a:gd name="connsiteX9" fmla="*/ 1250535 w 2069564"/>
                <a:gd name="connsiteY9" fmla="*/ 2277912 h 2562728"/>
                <a:gd name="connsiteX10" fmla="*/ 793019 w 2069564"/>
                <a:gd name="connsiteY10" fmla="*/ 2277804 h 2562728"/>
                <a:gd name="connsiteX11" fmla="*/ 822952 w 2069564"/>
                <a:gd name="connsiteY11" fmla="*/ 2167126 h 2562728"/>
                <a:gd name="connsiteX12" fmla="*/ 130027 w 2069564"/>
                <a:gd name="connsiteY12" fmla="*/ 2200283 h 2562728"/>
                <a:gd name="connsiteX13" fmla="*/ 1050 w 2069564"/>
                <a:gd name="connsiteY13" fmla="*/ 1657655 h 2562728"/>
                <a:gd name="connsiteX14" fmla="*/ 271446 w 2069564"/>
                <a:gd name="connsiteY14" fmla="*/ 1561792 h 2562728"/>
                <a:gd name="connsiteX15" fmla="*/ 249172 w 2069564"/>
                <a:gd name="connsiteY15" fmla="*/ 1045422 h 2562728"/>
                <a:gd name="connsiteX16" fmla="*/ 8510 w 2069564"/>
                <a:gd name="connsiteY16" fmla="*/ 1018555 h 2562728"/>
                <a:gd name="connsiteX17" fmla="*/ 116206 w 2069564"/>
                <a:gd name="connsiteY17" fmla="*/ 339693 h 2562728"/>
                <a:gd name="connsiteX18" fmla="*/ 657583 w 2069564"/>
                <a:gd name="connsiteY18" fmla="*/ 460689 h 2562728"/>
                <a:gd name="connsiteX19" fmla="*/ 802129 w 2069564"/>
                <a:gd name="connsiteY19" fmla="*/ 283794 h 2562728"/>
                <a:gd name="connsiteX20" fmla="*/ 1028762 w 2069564"/>
                <a:gd name="connsiteY20" fmla="*/ 127 h 2562728"/>
                <a:gd name="connsiteX0" fmla="*/ 1028762 w 2069564"/>
                <a:gd name="connsiteY0" fmla="*/ 127 h 2562728"/>
                <a:gd name="connsiteX1" fmla="*/ 1243075 w 2069564"/>
                <a:gd name="connsiteY1" fmla="*/ 286174 h 2562728"/>
                <a:gd name="connsiteX2" fmla="*/ 1517842 w 2069564"/>
                <a:gd name="connsiteY2" fmla="*/ 305793 h 2562728"/>
                <a:gd name="connsiteX3" fmla="*/ 1959793 w 2069564"/>
                <a:gd name="connsiteY3" fmla="*/ 361772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36277 h 2562728"/>
                <a:gd name="connsiteX3" fmla="*/ 1959793 w 2069564"/>
                <a:gd name="connsiteY3" fmla="*/ 361772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36277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36277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36277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36277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36277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29753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29753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29753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29753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29753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 name="connsiteX0" fmla="*/ 1028762 w 2069564"/>
                <a:gd name="connsiteY0" fmla="*/ 127 h 2562728"/>
                <a:gd name="connsiteX1" fmla="*/ 1243075 w 2069564"/>
                <a:gd name="connsiteY1" fmla="*/ 286174 h 2562728"/>
                <a:gd name="connsiteX2" fmla="*/ 1276448 w 2069564"/>
                <a:gd name="connsiteY2" fmla="*/ 429753 h 2562728"/>
                <a:gd name="connsiteX3" fmla="*/ 1942396 w 2069564"/>
                <a:gd name="connsiteY3" fmla="*/ 368297 h 2562728"/>
                <a:gd name="connsiteX4" fmla="*/ 2067556 w 2069564"/>
                <a:gd name="connsiteY4" fmla="*/ 961358 h 2562728"/>
                <a:gd name="connsiteX5" fmla="*/ 1881048 w 2069564"/>
                <a:gd name="connsiteY5" fmla="*/ 1030989 h 2562728"/>
                <a:gd name="connsiteX6" fmla="*/ 1847373 w 2069564"/>
                <a:gd name="connsiteY6" fmla="*/ 1535605 h 2562728"/>
                <a:gd name="connsiteX7" fmla="*/ 2065070 w 2069564"/>
                <a:gd name="connsiteY7" fmla="*/ 1597971 h 2562728"/>
                <a:gd name="connsiteX8" fmla="*/ 1952333 w 2069564"/>
                <a:gd name="connsiteY8" fmla="*/ 2180389 h 2562728"/>
                <a:gd name="connsiteX9" fmla="*/ 1223202 w 2069564"/>
                <a:gd name="connsiteY9" fmla="*/ 2167126 h 2562728"/>
                <a:gd name="connsiteX10" fmla="*/ 1250535 w 2069564"/>
                <a:gd name="connsiteY10" fmla="*/ 2277912 h 2562728"/>
                <a:gd name="connsiteX11" fmla="*/ 793019 w 2069564"/>
                <a:gd name="connsiteY11" fmla="*/ 2277804 h 2562728"/>
                <a:gd name="connsiteX12" fmla="*/ 822952 w 2069564"/>
                <a:gd name="connsiteY12" fmla="*/ 2167126 h 2562728"/>
                <a:gd name="connsiteX13" fmla="*/ 130027 w 2069564"/>
                <a:gd name="connsiteY13" fmla="*/ 2200283 h 2562728"/>
                <a:gd name="connsiteX14" fmla="*/ 1050 w 2069564"/>
                <a:gd name="connsiteY14" fmla="*/ 1657655 h 2562728"/>
                <a:gd name="connsiteX15" fmla="*/ 271446 w 2069564"/>
                <a:gd name="connsiteY15" fmla="*/ 1561792 h 2562728"/>
                <a:gd name="connsiteX16" fmla="*/ 249172 w 2069564"/>
                <a:gd name="connsiteY16" fmla="*/ 1045422 h 2562728"/>
                <a:gd name="connsiteX17" fmla="*/ 8510 w 2069564"/>
                <a:gd name="connsiteY17" fmla="*/ 1018555 h 2562728"/>
                <a:gd name="connsiteX18" fmla="*/ 116206 w 2069564"/>
                <a:gd name="connsiteY18" fmla="*/ 339693 h 2562728"/>
                <a:gd name="connsiteX19" fmla="*/ 657583 w 2069564"/>
                <a:gd name="connsiteY19" fmla="*/ 460689 h 2562728"/>
                <a:gd name="connsiteX20" fmla="*/ 802129 w 2069564"/>
                <a:gd name="connsiteY20" fmla="*/ 283794 h 2562728"/>
                <a:gd name="connsiteX21" fmla="*/ 1028762 w 2069564"/>
                <a:gd name="connsiteY21" fmla="*/ 127 h 256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9564" h="2562728">
                  <a:moveTo>
                    <a:pt x="1028762" y="127"/>
                  </a:moveTo>
                  <a:cubicBezTo>
                    <a:pt x="1144767" y="3561"/>
                    <a:pt x="1383172" y="70694"/>
                    <a:pt x="1243075" y="286174"/>
                  </a:cubicBezTo>
                  <a:cubicBezTo>
                    <a:pt x="1211503" y="334943"/>
                    <a:pt x="1200489" y="408454"/>
                    <a:pt x="1276448" y="429753"/>
                  </a:cubicBezTo>
                  <a:cubicBezTo>
                    <a:pt x="1430697" y="479324"/>
                    <a:pt x="1774661" y="433014"/>
                    <a:pt x="1942396" y="368297"/>
                  </a:cubicBezTo>
                  <a:cubicBezTo>
                    <a:pt x="2036251" y="503043"/>
                    <a:pt x="2070837" y="822630"/>
                    <a:pt x="2067556" y="961358"/>
                  </a:cubicBezTo>
                  <a:cubicBezTo>
                    <a:pt x="2071425" y="1080356"/>
                    <a:pt x="2014728" y="1106868"/>
                    <a:pt x="1881048" y="1030989"/>
                  </a:cubicBezTo>
                  <a:cubicBezTo>
                    <a:pt x="1483772" y="845696"/>
                    <a:pt x="1585020" y="1699732"/>
                    <a:pt x="1847373" y="1535605"/>
                  </a:cubicBezTo>
                  <a:cubicBezTo>
                    <a:pt x="1929125" y="1495565"/>
                    <a:pt x="2055039" y="1373628"/>
                    <a:pt x="2065070" y="1597971"/>
                  </a:cubicBezTo>
                  <a:cubicBezTo>
                    <a:pt x="2080077" y="1678081"/>
                    <a:pt x="2061145" y="2086359"/>
                    <a:pt x="1952333" y="2180389"/>
                  </a:cubicBezTo>
                  <a:cubicBezTo>
                    <a:pt x="1755709" y="2153863"/>
                    <a:pt x="1373407" y="2007973"/>
                    <a:pt x="1223202" y="2167126"/>
                  </a:cubicBezTo>
                  <a:cubicBezTo>
                    <a:pt x="1209721" y="2193576"/>
                    <a:pt x="1219983" y="2232886"/>
                    <a:pt x="1250535" y="2277912"/>
                  </a:cubicBezTo>
                  <a:cubicBezTo>
                    <a:pt x="1491041" y="2662879"/>
                    <a:pt x="581086" y="2652455"/>
                    <a:pt x="793019" y="2277804"/>
                  </a:cubicBezTo>
                  <a:cubicBezTo>
                    <a:pt x="831994" y="2223503"/>
                    <a:pt x="839802" y="2190220"/>
                    <a:pt x="822952" y="2167126"/>
                  </a:cubicBezTo>
                  <a:cubicBezTo>
                    <a:pt x="720184" y="2021235"/>
                    <a:pt x="378685" y="2147232"/>
                    <a:pt x="130027" y="2200283"/>
                  </a:cubicBezTo>
                  <a:cubicBezTo>
                    <a:pt x="37391" y="2130292"/>
                    <a:pt x="-7600" y="1771531"/>
                    <a:pt x="1050" y="1657655"/>
                  </a:cubicBezTo>
                  <a:cubicBezTo>
                    <a:pt x="24620" y="1416955"/>
                    <a:pt x="117773" y="1502190"/>
                    <a:pt x="271446" y="1561792"/>
                  </a:cubicBezTo>
                  <a:cubicBezTo>
                    <a:pt x="483628" y="1636123"/>
                    <a:pt x="591036" y="1022924"/>
                    <a:pt x="249172" y="1045422"/>
                  </a:cubicBezTo>
                  <a:cubicBezTo>
                    <a:pt x="168463" y="1050622"/>
                    <a:pt x="31683" y="1183752"/>
                    <a:pt x="8510" y="1018555"/>
                  </a:cubicBezTo>
                  <a:cubicBezTo>
                    <a:pt x="-14663" y="908067"/>
                    <a:pt x="19839" y="435894"/>
                    <a:pt x="116206" y="339693"/>
                  </a:cubicBezTo>
                  <a:cubicBezTo>
                    <a:pt x="201175" y="374779"/>
                    <a:pt x="536310" y="462633"/>
                    <a:pt x="657583" y="460689"/>
                  </a:cubicBezTo>
                  <a:cubicBezTo>
                    <a:pt x="771397" y="446311"/>
                    <a:pt x="872007" y="433884"/>
                    <a:pt x="802129" y="283794"/>
                  </a:cubicBezTo>
                  <a:cubicBezTo>
                    <a:pt x="676740" y="61933"/>
                    <a:pt x="912757" y="-3307"/>
                    <a:pt x="1028762" y="127"/>
                  </a:cubicBezTo>
                  <a:close/>
                </a:path>
              </a:pathLst>
            </a:custGeom>
            <a:gradFill flip="none" rotWithShape="1">
              <a:gsLst>
                <a:gs pos="100000">
                  <a:schemeClr val="accent4">
                    <a:lumMod val="75000"/>
                  </a:schemeClr>
                </a:gs>
                <a:gs pos="0">
                  <a:schemeClr val="accent4"/>
                </a:gs>
              </a:gsLst>
              <a:lin ang="18900000" scaled="0"/>
              <a:tileRect/>
            </a:gradFill>
            <a:ln>
              <a:noFill/>
            </a:ln>
            <a:effectLst/>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9" name="Rectangle 5"/>
            <p:cNvSpPr/>
            <p:nvPr/>
          </p:nvSpPr>
          <p:spPr>
            <a:xfrm rot="10800000">
              <a:off x="7032847" y="1765011"/>
              <a:ext cx="1922432" cy="2402834"/>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362 w 2069164"/>
                <a:gd name="connsiteY0" fmla="*/ 3 h 2561350"/>
                <a:gd name="connsiteX1" fmla="*/ 1242675 w 2069164"/>
                <a:gd name="connsiteY1" fmla="*/ 286050 h 2561350"/>
                <a:gd name="connsiteX2" fmla="*/ 1220539 w 2069164"/>
                <a:gd name="connsiteY2" fmla="*/ 389002 h 2561350"/>
                <a:gd name="connsiteX3" fmla="*/ 1959393 w 2069164"/>
                <a:gd name="connsiteY3" fmla="*/ 361648 h 2561350"/>
                <a:gd name="connsiteX4" fmla="*/ 2067156 w 2069164"/>
                <a:gd name="connsiteY4" fmla="*/ 961234 h 2561350"/>
                <a:gd name="connsiteX5" fmla="*/ 1880648 w 2069164"/>
                <a:gd name="connsiteY5" fmla="*/ 1030865 h 2561350"/>
                <a:gd name="connsiteX6" fmla="*/ 1846973 w 2069164"/>
                <a:gd name="connsiteY6" fmla="*/ 1535481 h 2561350"/>
                <a:gd name="connsiteX7" fmla="*/ 2064670 w 2069164"/>
                <a:gd name="connsiteY7" fmla="*/ 1597847 h 2561350"/>
                <a:gd name="connsiteX8" fmla="*/ 1951933 w 2069164"/>
                <a:gd name="connsiteY8" fmla="*/ 2180265 h 2561350"/>
                <a:gd name="connsiteX9" fmla="*/ 1222802 w 2069164"/>
                <a:gd name="connsiteY9" fmla="*/ 2167002 h 2561350"/>
                <a:gd name="connsiteX10" fmla="*/ 1242675 w 2069164"/>
                <a:gd name="connsiteY10" fmla="*/ 2275300 h 2561350"/>
                <a:gd name="connsiteX11" fmla="*/ 792619 w 2069164"/>
                <a:gd name="connsiteY11" fmla="*/ 2277680 h 2561350"/>
                <a:gd name="connsiteX12" fmla="*/ 822552 w 2069164"/>
                <a:gd name="connsiteY12" fmla="*/ 2167002 h 2561350"/>
                <a:gd name="connsiteX13" fmla="*/ 129627 w 2069164"/>
                <a:gd name="connsiteY13" fmla="*/ 2200159 h 2561350"/>
                <a:gd name="connsiteX14" fmla="*/ 650 w 2069164"/>
                <a:gd name="connsiteY14" fmla="*/ 1657531 h 2561350"/>
                <a:gd name="connsiteX15" fmla="*/ 258083 w 2069164"/>
                <a:gd name="connsiteY15" fmla="*/ 1557347 h 2561350"/>
                <a:gd name="connsiteX16" fmla="*/ 270377 w 2069164"/>
                <a:gd name="connsiteY16" fmla="*/ 1028015 h 2561350"/>
                <a:gd name="connsiteX17" fmla="*/ 29715 w 2069164"/>
                <a:gd name="connsiteY17" fmla="*/ 1005469 h 2561350"/>
                <a:gd name="connsiteX18" fmla="*/ 109733 w 2069164"/>
                <a:gd name="connsiteY18" fmla="*/ 382371 h 2561350"/>
                <a:gd name="connsiteX19" fmla="*/ 827523 w 2069164"/>
                <a:gd name="connsiteY19" fmla="*/ 389002 h 2561350"/>
                <a:gd name="connsiteX20" fmla="*/ 792619 w 2069164"/>
                <a:gd name="connsiteY20" fmla="*/ 283670 h 2561350"/>
                <a:gd name="connsiteX21" fmla="*/ 1028362 w 206916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64020 w 2066875"/>
                <a:gd name="connsiteY7" fmla="*/ 1597847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952"/>
                <a:gd name="connsiteY0" fmla="*/ 3 h 2561350"/>
                <a:gd name="connsiteX1" fmla="*/ 1242025 w 2066952"/>
                <a:gd name="connsiteY1" fmla="*/ 286050 h 2561350"/>
                <a:gd name="connsiteX2" fmla="*/ 1219889 w 2066952"/>
                <a:gd name="connsiteY2" fmla="*/ 389002 h 2561350"/>
                <a:gd name="connsiteX3" fmla="*/ 1963063 w 2066952"/>
                <a:gd name="connsiteY3" fmla="*/ 357327 h 2561350"/>
                <a:gd name="connsiteX4" fmla="*/ 2066506 w 2066952"/>
                <a:gd name="connsiteY4" fmla="*/ 961234 h 2561350"/>
                <a:gd name="connsiteX5" fmla="*/ 1862717 w 2066952"/>
                <a:gd name="connsiteY5" fmla="*/ 1056790 h 2561350"/>
                <a:gd name="connsiteX6" fmla="*/ 1824721 w 2066952"/>
                <a:gd name="connsiteY6" fmla="*/ 1531159 h 2561350"/>
                <a:gd name="connsiteX7" fmla="*/ 2042416 w 2066952"/>
                <a:gd name="connsiteY7" fmla="*/ 1619452 h 2561350"/>
                <a:gd name="connsiteX8" fmla="*/ 1951283 w 2066952"/>
                <a:gd name="connsiteY8" fmla="*/ 2180265 h 2561350"/>
                <a:gd name="connsiteX9" fmla="*/ 1222152 w 2066952"/>
                <a:gd name="connsiteY9" fmla="*/ 2167002 h 2561350"/>
                <a:gd name="connsiteX10" fmla="*/ 1242025 w 2066952"/>
                <a:gd name="connsiteY10" fmla="*/ 2275300 h 2561350"/>
                <a:gd name="connsiteX11" fmla="*/ 791969 w 2066952"/>
                <a:gd name="connsiteY11" fmla="*/ 2277680 h 2561350"/>
                <a:gd name="connsiteX12" fmla="*/ 821902 w 2066952"/>
                <a:gd name="connsiteY12" fmla="*/ 2167002 h 2561350"/>
                <a:gd name="connsiteX13" fmla="*/ 128977 w 2066952"/>
                <a:gd name="connsiteY13" fmla="*/ 2200159 h 2561350"/>
                <a:gd name="connsiteX14" fmla="*/ 0 w 2066952"/>
                <a:gd name="connsiteY14" fmla="*/ 1657531 h 2561350"/>
                <a:gd name="connsiteX15" fmla="*/ 257433 w 2066952"/>
                <a:gd name="connsiteY15" fmla="*/ 1557347 h 2561350"/>
                <a:gd name="connsiteX16" fmla="*/ 239483 w 2066952"/>
                <a:gd name="connsiteY16" fmla="*/ 1049619 h 2561350"/>
                <a:gd name="connsiteX17" fmla="*/ 29065 w 2066952"/>
                <a:gd name="connsiteY17" fmla="*/ 1005469 h 2561350"/>
                <a:gd name="connsiteX18" fmla="*/ 100444 w 2066952"/>
                <a:gd name="connsiteY18" fmla="*/ 369408 h 2561350"/>
                <a:gd name="connsiteX19" fmla="*/ 826873 w 2066952"/>
                <a:gd name="connsiteY19" fmla="*/ 389002 h 2561350"/>
                <a:gd name="connsiteX20" fmla="*/ 791969 w 2066952"/>
                <a:gd name="connsiteY20" fmla="*/ 283670 h 2561350"/>
                <a:gd name="connsiteX21" fmla="*/ 1027712 w 2066952"/>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6650"/>
                <a:gd name="connsiteY0" fmla="*/ 3 h 2561350"/>
                <a:gd name="connsiteX1" fmla="*/ 1242025 w 2066650"/>
                <a:gd name="connsiteY1" fmla="*/ 286050 h 2561350"/>
                <a:gd name="connsiteX2" fmla="*/ 1219889 w 2066650"/>
                <a:gd name="connsiteY2" fmla="*/ 389002 h 2561350"/>
                <a:gd name="connsiteX3" fmla="*/ 1967384 w 2066650"/>
                <a:gd name="connsiteY3" fmla="*/ 344364 h 2561350"/>
                <a:gd name="connsiteX4" fmla="*/ 2066506 w 2066650"/>
                <a:gd name="connsiteY4" fmla="*/ 961234 h 2561350"/>
                <a:gd name="connsiteX5" fmla="*/ 1862717 w 2066650"/>
                <a:gd name="connsiteY5" fmla="*/ 1056790 h 2561350"/>
                <a:gd name="connsiteX6" fmla="*/ 1824721 w 2066650"/>
                <a:gd name="connsiteY6" fmla="*/ 1531159 h 2561350"/>
                <a:gd name="connsiteX7" fmla="*/ 2042416 w 2066650"/>
                <a:gd name="connsiteY7" fmla="*/ 1619452 h 2561350"/>
                <a:gd name="connsiteX8" fmla="*/ 1951283 w 2066650"/>
                <a:gd name="connsiteY8" fmla="*/ 2180265 h 2561350"/>
                <a:gd name="connsiteX9" fmla="*/ 1222152 w 2066650"/>
                <a:gd name="connsiteY9" fmla="*/ 2167002 h 2561350"/>
                <a:gd name="connsiteX10" fmla="*/ 1242025 w 2066650"/>
                <a:gd name="connsiteY10" fmla="*/ 2275300 h 2561350"/>
                <a:gd name="connsiteX11" fmla="*/ 791969 w 2066650"/>
                <a:gd name="connsiteY11" fmla="*/ 2277680 h 2561350"/>
                <a:gd name="connsiteX12" fmla="*/ 821902 w 2066650"/>
                <a:gd name="connsiteY12" fmla="*/ 2167002 h 2561350"/>
                <a:gd name="connsiteX13" fmla="*/ 128977 w 2066650"/>
                <a:gd name="connsiteY13" fmla="*/ 2200159 h 2561350"/>
                <a:gd name="connsiteX14" fmla="*/ 0 w 2066650"/>
                <a:gd name="connsiteY14" fmla="*/ 1657531 h 2561350"/>
                <a:gd name="connsiteX15" fmla="*/ 257433 w 2066650"/>
                <a:gd name="connsiteY15" fmla="*/ 1557347 h 2561350"/>
                <a:gd name="connsiteX16" fmla="*/ 239483 w 2066650"/>
                <a:gd name="connsiteY16" fmla="*/ 1049619 h 2561350"/>
                <a:gd name="connsiteX17" fmla="*/ 29065 w 2066650"/>
                <a:gd name="connsiteY17" fmla="*/ 1005469 h 2561350"/>
                <a:gd name="connsiteX18" fmla="*/ 100444 w 2066650"/>
                <a:gd name="connsiteY18" fmla="*/ 369408 h 2561350"/>
                <a:gd name="connsiteX19" fmla="*/ 826873 w 2066650"/>
                <a:gd name="connsiteY19" fmla="*/ 389002 h 2561350"/>
                <a:gd name="connsiteX20" fmla="*/ 791969 w 2066650"/>
                <a:gd name="connsiteY20" fmla="*/ 283670 h 2561350"/>
                <a:gd name="connsiteX21" fmla="*/ 1027712 w 2066650"/>
                <a:gd name="connsiteY21" fmla="*/ 3 h 2561350"/>
                <a:gd name="connsiteX0" fmla="*/ 1027712 w 2049409"/>
                <a:gd name="connsiteY0" fmla="*/ 3 h 2561350"/>
                <a:gd name="connsiteX1" fmla="*/ 1242025 w 2049409"/>
                <a:gd name="connsiteY1" fmla="*/ 286050 h 2561350"/>
                <a:gd name="connsiteX2" fmla="*/ 1219889 w 2049409"/>
                <a:gd name="connsiteY2" fmla="*/ 389002 h 2561350"/>
                <a:gd name="connsiteX3" fmla="*/ 1967384 w 2049409"/>
                <a:gd name="connsiteY3" fmla="*/ 344364 h 2561350"/>
                <a:gd name="connsiteX4" fmla="*/ 2049225 w 2049409"/>
                <a:gd name="connsiteY4" fmla="*/ 926667 h 2561350"/>
                <a:gd name="connsiteX5" fmla="*/ 1862717 w 2049409"/>
                <a:gd name="connsiteY5" fmla="*/ 1056790 h 2561350"/>
                <a:gd name="connsiteX6" fmla="*/ 1824721 w 2049409"/>
                <a:gd name="connsiteY6" fmla="*/ 1531159 h 2561350"/>
                <a:gd name="connsiteX7" fmla="*/ 2042416 w 2049409"/>
                <a:gd name="connsiteY7" fmla="*/ 1619452 h 2561350"/>
                <a:gd name="connsiteX8" fmla="*/ 1951283 w 2049409"/>
                <a:gd name="connsiteY8" fmla="*/ 2180265 h 2561350"/>
                <a:gd name="connsiteX9" fmla="*/ 1222152 w 2049409"/>
                <a:gd name="connsiteY9" fmla="*/ 2167002 h 2561350"/>
                <a:gd name="connsiteX10" fmla="*/ 1242025 w 2049409"/>
                <a:gd name="connsiteY10" fmla="*/ 2275300 h 2561350"/>
                <a:gd name="connsiteX11" fmla="*/ 791969 w 2049409"/>
                <a:gd name="connsiteY11" fmla="*/ 2277680 h 2561350"/>
                <a:gd name="connsiteX12" fmla="*/ 821902 w 2049409"/>
                <a:gd name="connsiteY12" fmla="*/ 2167002 h 2561350"/>
                <a:gd name="connsiteX13" fmla="*/ 128977 w 2049409"/>
                <a:gd name="connsiteY13" fmla="*/ 2200159 h 2561350"/>
                <a:gd name="connsiteX14" fmla="*/ 0 w 2049409"/>
                <a:gd name="connsiteY14" fmla="*/ 1657531 h 2561350"/>
                <a:gd name="connsiteX15" fmla="*/ 257433 w 2049409"/>
                <a:gd name="connsiteY15" fmla="*/ 1557347 h 2561350"/>
                <a:gd name="connsiteX16" fmla="*/ 239483 w 2049409"/>
                <a:gd name="connsiteY16" fmla="*/ 1049619 h 2561350"/>
                <a:gd name="connsiteX17" fmla="*/ 29065 w 2049409"/>
                <a:gd name="connsiteY17" fmla="*/ 1005469 h 2561350"/>
                <a:gd name="connsiteX18" fmla="*/ 100444 w 2049409"/>
                <a:gd name="connsiteY18" fmla="*/ 369408 h 2561350"/>
                <a:gd name="connsiteX19" fmla="*/ 826873 w 2049409"/>
                <a:gd name="connsiteY19" fmla="*/ 389002 h 2561350"/>
                <a:gd name="connsiteX20" fmla="*/ 791969 w 2049409"/>
                <a:gd name="connsiteY20" fmla="*/ 283670 h 2561350"/>
                <a:gd name="connsiteX21" fmla="*/ 1027712 w 2049409"/>
                <a:gd name="connsiteY21" fmla="*/ 3 h 2561350"/>
                <a:gd name="connsiteX0" fmla="*/ 1027712 w 2049338"/>
                <a:gd name="connsiteY0" fmla="*/ 3 h 2561350"/>
                <a:gd name="connsiteX1" fmla="*/ 1242025 w 2049338"/>
                <a:gd name="connsiteY1" fmla="*/ 286050 h 2561350"/>
                <a:gd name="connsiteX2" fmla="*/ 1219889 w 2049338"/>
                <a:gd name="connsiteY2" fmla="*/ 389002 h 2561350"/>
                <a:gd name="connsiteX3" fmla="*/ 1967384 w 2049338"/>
                <a:gd name="connsiteY3" fmla="*/ 344364 h 2561350"/>
                <a:gd name="connsiteX4" fmla="*/ 2049225 w 2049338"/>
                <a:gd name="connsiteY4" fmla="*/ 926667 h 2561350"/>
                <a:gd name="connsiteX5" fmla="*/ 1862717 w 2049338"/>
                <a:gd name="connsiteY5" fmla="*/ 1056790 h 2561350"/>
                <a:gd name="connsiteX6" fmla="*/ 1824721 w 2049338"/>
                <a:gd name="connsiteY6" fmla="*/ 1531159 h 2561350"/>
                <a:gd name="connsiteX7" fmla="*/ 2042416 w 2049338"/>
                <a:gd name="connsiteY7" fmla="*/ 1619452 h 2561350"/>
                <a:gd name="connsiteX8" fmla="*/ 1951283 w 2049338"/>
                <a:gd name="connsiteY8" fmla="*/ 2180265 h 2561350"/>
                <a:gd name="connsiteX9" fmla="*/ 1222152 w 2049338"/>
                <a:gd name="connsiteY9" fmla="*/ 2167002 h 2561350"/>
                <a:gd name="connsiteX10" fmla="*/ 1242025 w 2049338"/>
                <a:gd name="connsiteY10" fmla="*/ 2275300 h 2561350"/>
                <a:gd name="connsiteX11" fmla="*/ 791969 w 2049338"/>
                <a:gd name="connsiteY11" fmla="*/ 2277680 h 2561350"/>
                <a:gd name="connsiteX12" fmla="*/ 821902 w 2049338"/>
                <a:gd name="connsiteY12" fmla="*/ 2167002 h 2561350"/>
                <a:gd name="connsiteX13" fmla="*/ 128977 w 2049338"/>
                <a:gd name="connsiteY13" fmla="*/ 2200159 h 2561350"/>
                <a:gd name="connsiteX14" fmla="*/ 0 w 2049338"/>
                <a:gd name="connsiteY14" fmla="*/ 1657531 h 2561350"/>
                <a:gd name="connsiteX15" fmla="*/ 257433 w 2049338"/>
                <a:gd name="connsiteY15" fmla="*/ 1557347 h 2561350"/>
                <a:gd name="connsiteX16" fmla="*/ 239483 w 2049338"/>
                <a:gd name="connsiteY16" fmla="*/ 1049619 h 2561350"/>
                <a:gd name="connsiteX17" fmla="*/ 29065 w 2049338"/>
                <a:gd name="connsiteY17" fmla="*/ 1005469 h 2561350"/>
                <a:gd name="connsiteX18" fmla="*/ 100444 w 2049338"/>
                <a:gd name="connsiteY18" fmla="*/ 369408 h 2561350"/>
                <a:gd name="connsiteX19" fmla="*/ 826873 w 2049338"/>
                <a:gd name="connsiteY19" fmla="*/ 389002 h 2561350"/>
                <a:gd name="connsiteX20" fmla="*/ 791969 w 2049338"/>
                <a:gd name="connsiteY20" fmla="*/ 283670 h 2561350"/>
                <a:gd name="connsiteX21" fmla="*/ 1027712 w 2049338"/>
                <a:gd name="connsiteY21" fmla="*/ 3 h 2561350"/>
                <a:gd name="connsiteX0" fmla="*/ 1027712 w 2053522"/>
                <a:gd name="connsiteY0" fmla="*/ 3 h 2561350"/>
                <a:gd name="connsiteX1" fmla="*/ 1242025 w 2053522"/>
                <a:gd name="connsiteY1" fmla="*/ 286050 h 2561350"/>
                <a:gd name="connsiteX2" fmla="*/ 1219889 w 2053522"/>
                <a:gd name="connsiteY2" fmla="*/ 389002 h 2561350"/>
                <a:gd name="connsiteX3" fmla="*/ 1967384 w 2053522"/>
                <a:gd name="connsiteY3" fmla="*/ 344364 h 2561350"/>
                <a:gd name="connsiteX4" fmla="*/ 2049225 w 2053522"/>
                <a:gd name="connsiteY4" fmla="*/ 926667 h 2561350"/>
                <a:gd name="connsiteX5" fmla="*/ 1862717 w 2053522"/>
                <a:gd name="connsiteY5" fmla="*/ 1056790 h 2561350"/>
                <a:gd name="connsiteX6" fmla="*/ 1824721 w 2053522"/>
                <a:gd name="connsiteY6" fmla="*/ 1531159 h 2561350"/>
                <a:gd name="connsiteX7" fmla="*/ 2042416 w 2053522"/>
                <a:gd name="connsiteY7" fmla="*/ 1619452 h 2561350"/>
                <a:gd name="connsiteX8" fmla="*/ 1951283 w 2053522"/>
                <a:gd name="connsiteY8" fmla="*/ 2180265 h 2561350"/>
                <a:gd name="connsiteX9" fmla="*/ 1222152 w 2053522"/>
                <a:gd name="connsiteY9" fmla="*/ 2167002 h 2561350"/>
                <a:gd name="connsiteX10" fmla="*/ 1242025 w 2053522"/>
                <a:gd name="connsiteY10" fmla="*/ 2275300 h 2561350"/>
                <a:gd name="connsiteX11" fmla="*/ 791969 w 2053522"/>
                <a:gd name="connsiteY11" fmla="*/ 2277680 h 2561350"/>
                <a:gd name="connsiteX12" fmla="*/ 821902 w 2053522"/>
                <a:gd name="connsiteY12" fmla="*/ 2167002 h 2561350"/>
                <a:gd name="connsiteX13" fmla="*/ 128977 w 2053522"/>
                <a:gd name="connsiteY13" fmla="*/ 2200159 h 2561350"/>
                <a:gd name="connsiteX14" fmla="*/ 0 w 2053522"/>
                <a:gd name="connsiteY14" fmla="*/ 1657531 h 2561350"/>
                <a:gd name="connsiteX15" fmla="*/ 257433 w 2053522"/>
                <a:gd name="connsiteY15" fmla="*/ 1557347 h 2561350"/>
                <a:gd name="connsiteX16" fmla="*/ 239483 w 2053522"/>
                <a:gd name="connsiteY16" fmla="*/ 1049619 h 2561350"/>
                <a:gd name="connsiteX17" fmla="*/ 29065 w 2053522"/>
                <a:gd name="connsiteY17" fmla="*/ 1005469 h 2561350"/>
                <a:gd name="connsiteX18" fmla="*/ 100444 w 2053522"/>
                <a:gd name="connsiteY18" fmla="*/ 369408 h 2561350"/>
                <a:gd name="connsiteX19" fmla="*/ 826873 w 2053522"/>
                <a:gd name="connsiteY19" fmla="*/ 389002 h 2561350"/>
                <a:gd name="connsiteX20" fmla="*/ 791969 w 2053522"/>
                <a:gd name="connsiteY20" fmla="*/ 283670 h 2561350"/>
                <a:gd name="connsiteX21" fmla="*/ 1027712 w 2053522"/>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6166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23446 w 2049255"/>
                <a:gd name="connsiteY0" fmla="*/ 3 h 2561350"/>
                <a:gd name="connsiteX1" fmla="*/ 1237759 w 2049255"/>
                <a:gd name="connsiteY1" fmla="*/ 286050 h 2561350"/>
                <a:gd name="connsiteX2" fmla="*/ 1215623 w 2049255"/>
                <a:gd name="connsiteY2" fmla="*/ 389002 h 2561350"/>
                <a:gd name="connsiteX3" fmla="*/ 1963118 w 2049255"/>
                <a:gd name="connsiteY3" fmla="*/ 344364 h 2561350"/>
                <a:gd name="connsiteX4" fmla="*/ 2044959 w 2049255"/>
                <a:gd name="connsiteY4" fmla="*/ 926667 h 2561350"/>
                <a:gd name="connsiteX5" fmla="*/ 1858451 w 2049255"/>
                <a:gd name="connsiteY5" fmla="*/ 1060129 h 2561350"/>
                <a:gd name="connsiteX6" fmla="*/ 1820455 w 2049255"/>
                <a:gd name="connsiteY6" fmla="*/ 1531159 h 2561350"/>
                <a:gd name="connsiteX7" fmla="*/ 2044828 w 2049255"/>
                <a:gd name="connsiteY7" fmla="*/ 1616113 h 2561350"/>
                <a:gd name="connsiteX8" fmla="*/ 1947017 w 2049255"/>
                <a:gd name="connsiteY8" fmla="*/ 2180265 h 2561350"/>
                <a:gd name="connsiteX9" fmla="*/ 1217886 w 2049255"/>
                <a:gd name="connsiteY9" fmla="*/ 2167002 h 2561350"/>
                <a:gd name="connsiteX10" fmla="*/ 1237759 w 2049255"/>
                <a:gd name="connsiteY10" fmla="*/ 2275300 h 2561350"/>
                <a:gd name="connsiteX11" fmla="*/ 787703 w 2049255"/>
                <a:gd name="connsiteY11" fmla="*/ 2277680 h 2561350"/>
                <a:gd name="connsiteX12" fmla="*/ 817636 w 2049255"/>
                <a:gd name="connsiteY12" fmla="*/ 2167002 h 2561350"/>
                <a:gd name="connsiteX13" fmla="*/ 124711 w 2049255"/>
                <a:gd name="connsiteY13" fmla="*/ 2200159 h 2561350"/>
                <a:gd name="connsiteX14" fmla="*/ 0 w 2049255"/>
                <a:gd name="connsiteY14" fmla="*/ 1657530 h 2561350"/>
                <a:gd name="connsiteX15" fmla="*/ 257489 w 2049255"/>
                <a:gd name="connsiteY15" fmla="*/ 1539671 h 2561350"/>
                <a:gd name="connsiteX16" fmla="*/ 235217 w 2049255"/>
                <a:gd name="connsiteY16" fmla="*/ 1049619 h 2561350"/>
                <a:gd name="connsiteX17" fmla="*/ 24799 w 2049255"/>
                <a:gd name="connsiteY17" fmla="*/ 1005469 h 2561350"/>
                <a:gd name="connsiteX18" fmla="*/ 96178 w 2049255"/>
                <a:gd name="connsiteY18" fmla="*/ 369408 h 2561350"/>
                <a:gd name="connsiteX19" fmla="*/ 822607 w 2049255"/>
                <a:gd name="connsiteY19" fmla="*/ 389002 h 2561350"/>
                <a:gd name="connsiteX20" fmla="*/ 787703 w 2049255"/>
                <a:gd name="connsiteY20" fmla="*/ 283670 h 2561350"/>
                <a:gd name="connsiteX21" fmla="*/ 1023446 w 2049255"/>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9255" h="2561350">
                  <a:moveTo>
                    <a:pt x="1023446" y="3"/>
                  </a:moveTo>
                  <a:cubicBezTo>
                    <a:pt x="1192515" y="-691"/>
                    <a:pt x="1360498" y="120921"/>
                    <a:pt x="1237759" y="286050"/>
                  </a:cubicBezTo>
                  <a:cubicBezTo>
                    <a:pt x="1221649" y="315682"/>
                    <a:pt x="1209867" y="348101"/>
                    <a:pt x="1215623" y="389002"/>
                  </a:cubicBezTo>
                  <a:cubicBezTo>
                    <a:pt x="1220691" y="528261"/>
                    <a:pt x="1725353" y="452477"/>
                    <a:pt x="1963118" y="344364"/>
                  </a:cubicBezTo>
                  <a:cubicBezTo>
                    <a:pt x="1979197" y="474789"/>
                    <a:pt x="2069844" y="783619"/>
                    <a:pt x="2044959" y="926667"/>
                  </a:cubicBezTo>
                  <a:cubicBezTo>
                    <a:pt x="2035865" y="1024060"/>
                    <a:pt x="1979175" y="1153289"/>
                    <a:pt x="1858451" y="1060129"/>
                  </a:cubicBezTo>
                  <a:cubicBezTo>
                    <a:pt x="1484167" y="853624"/>
                    <a:pt x="1496244" y="1649324"/>
                    <a:pt x="1820455" y="1531159"/>
                  </a:cubicBezTo>
                  <a:cubicBezTo>
                    <a:pt x="1932453" y="1469515"/>
                    <a:pt x="1995908" y="1400411"/>
                    <a:pt x="2044828" y="1616113"/>
                  </a:cubicBezTo>
                  <a:cubicBezTo>
                    <a:pt x="2059835" y="1730790"/>
                    <a:pt x="1965092" y="2051666"/>
                    <a:pt x="1947017" y="2180265"/>
                  </a:cubicBezTo>
                  <a:cubicBezTo>
                    <a:pt x="1750393" y="2153739"/>
                    <a:pt x="1368091" y="2007849"/>
                    <a:pt x="1217886" y="2167002"/>
                  </a:cubicBezTo>
                  <a:cubicBezTo>
                    <a:pt x="1204405" y="2193452"/>
                    <a:pt x="1207207" y="2230274"/>
                    <a:pt x="1237759" y="2275300"/>
                  </a:cubicBezTo>
                  <a:cubicBezTo>
                    <a:pt x="1478265" y="2660267"/>
                    <a:pt x="575770" y="2652331"/>
                    <a:pt x="787703" y="2277680"/>
                  </a:cubicBezTo>
                  <a:cubicBezTo>
                    <a:pt x="826678" y="2223379"/>
                    <a:pt x="834486" y="2190096"/>
                    <a:pt x="817636" y="2167002"/>
                  </a:cubicBezTo>
                  <a:cubicBezTo>
                    <a:pt x="714868" y="2021111"/>
                    <a:pt x="373369" y="2147108"/>
                    <a:pt x="124711" y="2200159"/>
                  </a:cubicBezTo>
                  <a:cubicBezTo>
                    <a:pt x="66641" y="2073996"/>
                    <a:pt x="976" y="1794778"/>
                    <a:pt x="0" y="1657530"/>
                  </a:cubicBezTo>
                  <a:cubicBezTo>
                    <a:pt x="11135" y="1397059"/>
                    <a:pt x="136426" y="1490669"/>
                    <a:pt x="257489" y="1539671"/>
                  </a:cubicBezTo>
                  <a:cubicBezTo>
                    <a:pt x="535168" y="1602838"/>
                    <a:pt x="526190" y="927893"/>
                    <a:pt x="235217" y="1049619"/>
                  </a:cubicBezTo>
                  <a:cubicBezTo>
                    <a:pt x="156912" y="1082377"/>
                    <a:pt x="60910" y="1173078"/>
                    <a:pt x="24799" y="1005469"/>
                  </a:cubicBezTo>
                  <a:cubicBezTo>
                    <a:pt x="-24294" y="864734"/>
                    <a:pt x="55985" y="478570"/>
                    <a:pt x="96178" y="369408"/>
                  </a:cubicBezTo>
                  <a:cubicBezTo>
                    <a:pt x="492384" y="502036"/>
                    <a:pt x="784496" y="488473"/>
                    <a:pt x="822607" y="389002"/>
                  </a:cubicBezTo>
                  <a:cubicBezTo>
                    <a:pt x="832928" y="365427"/>
                    <a:pt x="823356" y="333342"/>
                    <a:pt x="787703" y="283670"/>
                  </a:cubicBezTo>
                  <a:cubicBezTo>
                    <a:pt x="681737" y="96344"/>
                    <a:pt x="854377" y="698"/>
                    <a:pt x="1023446" y="3"/>
                  </a:cubicBezTo>
                  <a:close/>
                </a:path>
              </a:pathLst>
            </a:custGeom>
            <a:gradFill>
              <a:gsLst>
                <a:gs pos="100000">
                  <a:schemeClr val="accent2">
                    <a:lumMod val="75000"/>
                  </a:schemeClr>
                </a:gs>
                <a:gs pos="0">
                  <a:schemeClr val="accent2"/>
                </a:gs>
              </a:gsLst>
              <a:lin ang="2700000" scaled="0"/>
            </a:gradFill>
            <a:ln>
              <a:noFill/>
            </a:ln>
            <a:effectLst/>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grpSp>
      <p:grpSp>
        <p:nvGrpSpPr>
          <p:cNvPr id="40" name="Group 39"/>
          <p:cNvGrpSpPr/>
          <p:nvPr/>
        </p:nvGrpSpPr>
        <p:grpSpPr>
          <a:xfrm>
            <a:off x="1720047" y="4368522"/>
            <a:ext cx="8785288" cy="1994752"/>
            <a:chOff x="162382" y="4252464"/>
            <a:chExt cx="9419018" cy="1994753"/>
          </a:xfrm>
        </p:grpSpPr>
        <p:grpSp>
          <p:nvGrpSpPr>
            <p:cNvPr id="41" name="Group 40"/>
            <p:cNvGrpSpPr/>
            <p:nvPr/>
          </p:nvGrpSpPr>
          <p:grpSpPr>
            <a:xfrm>
              <a:off x="162382" y="4252464"/>
              <a:ext cx="1895018" cy="1686978"/>
              <a:chOff x="725222" y="4296955"/>
              <a:chExt cx="2765827" cy="1686978"/>
            </a:xfrm>
          </p:grpSpPr>
          <p:sp>
            <p:nvSpPr>
              <p:cNvPr id="58" name="Rounded Rectangle 57"/>
              <p:cNvSpPr/>
              <p:nvPr/>
            </p:nvSpPr>
            <p:spPr>
              <a:xfrm>
                <a:off x="725222" y="4296955"/>
                <a:ext cx="2471693" cy="402817"/>
              </a:xfrm>
              <a:prstGeom prst="roundRect">
                <a:avLst>
                  <a:gd name="adj" fmla="val 50000"/>
                </a:avLst>
              </a:prstGeom>
              <a:solidFill>
                <a:schemeClr val="tx2">
                  <a:lumMod val="60000"/>
                  <a:lumOff val="40000"/>
                </a:schemeClr>
              </a:solidFill>
              <a:ln>
                <a:noFill/>
              </a:ln>
              <a:effectLst>
                <a:outerShdw blurRad="139700" dist="190500" dir="9720000" sx="99000" sy="99000" rotWithShape="0">
                  <a:prstClr val="black">
                    <a:alpha val="33000"/>
                  </a:prstClr>
                </a:outerShdw>
              </a:effectLst>
              <a:scene3d>
                <a:camera prst="orthographicFront"/>
                <a:lightRig rig="threePt" dir="t">
                  <a:rot lat="0" lon="0" rev="12600000"/>
                </a:lightRig>
              </a:scene3d>
              <a:sp3d prstMaterial="dkEdge">
                <a:bevelT w="14605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9" name="Rectangle 58"/>
              <p:cNvSpPr/>
              <p:nvPr/>
            </p:nvSpPr>
            <p:spPr>
              <a:xfrm>
                <a:off x="913389" y="4330790"/>
                <a:ext cx="2133600" cy="276999"/>
              </a:xfrm>
              <a:prstGeom prst="rect">
                <a:avLst/>
              </a:prstGeom>
              <a:effectLst/>
            </p:spPr>
            <p:txBody>
              <a:bodyPr wrap="square">
                <a:spAutoFit/>
              </a:bodyPr>
              <a:lstStyle/>
              <a:p>
                <a:pPr algn="ctr"/>
                <a:r>
                  <a:rPr lang="en-US" sz="1200" b="1" dirty="0">
                    <a:latin typeface="+mj-lt"/>
                  </a:rPr>
                  <a:t>Duty of Care</a:t>
                </a:r>
              </a:p>
            </p:txBody>
          </p:sp>
          <p:sp>
            <p:nvSpPr>
              <p:cNvPr id="60" name="Rectangle 59"/>
              <p:cNvSpPr/>
              <p:nvPr/>
            </p:nvSpPr>
            <p:spPr>
              <a:xfrm>
                <a:off x="767342" y="4814381"/>
                <a:ext cx="2723707" cy="1169552"/>
              </a:xfrm>
              <a:prstGeom prst="rect">
                <a:avLst/>
              </a:prstGeom>
            </p:spPr>
            <p:txBody>
              <a:bodyPr wrap="square">
                <a:spAutoFit/>
              </a:bodyPr>
              <a:lstStyle/>
              <a:p>
                <a:pPr marL="285744" indent="-285744">
                  <a:buFont typeface="Arial" pitchFamily="34" charset="0"/>
                  <a:buChar char="•"/>
                </a:pPr>
                <a:r>
                  <a:rPr lang="en-US" sz="1000" dirty="0"/>
                  <a:t>Know where your attendees are at all time</a:t>
                </a:r>
              </a:p>
              <a:p>
                <a:pPr marL="285744" indent="-285744">
                  <a:buFont typeface="Arial" pitchFamily="34" charset="0"/>
                  <a:buChar char="•"/>
                </a:pPr>
                <a:r>
                  <a:rPr lang="en-US" sz="1000" dirty="0"/>
                  <a:t>Integrates to GDS &amp; Concur</a:t>
                </a:r>
              </a:p>
              <a:p>
                <a:pPr marL="285744" indent="-285744">
                  <a:buFont typeface="Arial" pitchFamily="34" charset="0"/>
                  <a:buChar char="•"/>
                </a:pPr>
                <a:r>
                  <a:rPr lang="en-US" sz="1000" dirty="0"/>
                  <a:t>Visibility into all Meetings</a:t>
                </a:r>
              </a:p>
            </p:txBody>
          </p:sp>
        </p:grpSp>
        <p:grpSp>
          <p:nvGrpSpPr>
            <p:cNvPr id="42" name="Group 41"/>
            <p:cNvGrpSpPr/>
            <p:nvPr/>
          </p:nvGrpSpPr>
          <p:grpSpPr>
            <a:xfrm>
              <a:off x="2039695" y="4252464"/>
              <a:ext cx="1895018" cy="1994753"/>
              <a:chOff x="725222" y="4296955"/>
              <a:chExt cx="2765827" cy="1994753"/>
            </a:xfrm>
          </p:grpSpPr>
          <p:sp>
            <p:nvSpPr>
              <p:cNvPr id="55" name="Rounded Rectangle 54"/>
              <p:cNvSpPr/>
              <p:nvPr/>
            </p:nvSpPr>
            <p:spPr>
              <a:xfrm>
                <a:off x="725222" y="4296955"/>
                <a:ext cx="2471693" cy="402817"/>
              </a:xfrm>
              <a:prstGeom prst="roundRect">
                <a:avLst>
                  <a:gd name="adj" fmla="val 50000"/>
                </a:avLst>
              </a:prstGeom>
              <a:solidFill>
                <a:schemeClr val="accent5">
                  <a:lumMod val="60000"/>
                  <a:lumOff val="40000"/>
                </a:schemeClr>
              </a:solidFill>
              <a:ln>
                <a:noFill/>
              </a:ln>
              <a:effectLst>
                <a:outerShdw blurRad="139700" dist="190500" dir="9720000" sx="99000" sy="99000" rotWithShape="0">
                  <a:prstClr val="black">
                    <a:alpha val="33000"/>
                  </a:prstClr>
                </a:outerShdw>
              </a:effectLst>
              <a:scene3d>
                <a:camera prst="orthographicFront"/>
                <a:lightRig rig="threePt" dir="t">
                  <a:rot lat="0" lon="0" rev="12600000"/>
                </a:lightRig>
              </a:scene3d>
              <a:sp3d prstMaterial="dkEdge">
                <a:bevelT w="14605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6" name="Rectangle 55"/>
              <p:cNvSpPr/>
              <p:nvPr/>
            </p:nvSpPr>
            <p:spPr>
              <a:xfrm>
                <a:off x="913389" y="4330790"/>
                <a:ext cx="2133600" cy="276999"/>
              </a:xfrm>
              <a:prstGeom prst="rect">
                <a:avLst/>
              </a:prstGeom>
              <a:effectLst/>
            </p:spPr>
            <p:txBody>
              <a:bodyPr wrap="square">
                <a:spAutoFit/>
              </a:bodyPr>
              <a:lstStyle/>
              <a:p>
                <a:pPr algn="ctr"/>
                <a:r>
                  <a:rPr lang="en-US" sz="1200" b="1" dirty="0">
                    <a:latin typeface="+mj-lt"/>
                  </a:rPr>
                  <a:t>Risk Mitigation</a:t>
                </a:r>
              </a:p>
            </p:txBody>
          </p:sp>
          <p:sp>
            <p:nvSpPr>
              <p:cNvPr id="57" name="Rectangle 56"/>
              <p:cNvSpPr/>
              <p:nvPr/>
            </p:nvSpPr>
            <p:spPr>
              <a:xfrm>
                <a:off x="767342" y="4814379"/>
                <a:ext cx="2723707" cy="1477329"/>
              </a:xfrm>
              <a:prstGeom prst="rect">
                <a:avLst/>
              </a:prstGeom>
            </p:spPr>
            <p:txBody>
              <a:bodyPr wrap="square">
                <a:spAutoFit/>
              </a:bodyPr>
              <a:lstStyle/>
              <a:p>
                <a:pPr marL="285744" indent="-285744">
                  <a:buFont typeface="Arial" pitchFamily="34" charset="0"/>
                  <a:buChar char="•"/>
                </a:pPr>
                <a:r>
                  <a:rPr lang="en-US" sz="1000" dirty="0"/>
                  <a:t>Portal with policies</a:t>
                </a:r>
              </a:p>
              <a:p>
                <a:pPr marL="285744" indent="-285744">
                  <a:buFont typeface="Arial" pitchFamily="34" charset="0"/>
                  <a:buChar char="•"/>
                </a:pPr>
                <a:r>
                  <a:rPr lang="en-US" sz="1000" dirty="0"/>
                  <a:t>Approvals</a:t>
                </a:r>
              </a:p>
              <a:p>
                <a:pPr marL="285744" indent="-285744">
                  <a:buFont typeface="Arial" pitchFamily="34" charset="0"/>
                  <a:buChar char="•"/>
                </a:pPr>
                <a:r>
                  <a:rPr lang="en-US" sz="1000" dirty="0"/>
                  <a:t>Centralized contract signatures</a:t>
                </a:r>
              </a:p>
              <a:p>
                <a:pPr marL="285744" indent="-285744">
                  <a:buFont typeface="Arial" pitchFamily="34" charset="0"/>
                  <a:buChar char="•"/>
                </a:pPr>
                <a:r>
                  <a:rPr lang="en-US" sz="1000" dirty="0"/>
                  <a:t>Minimize attrition clauses</a:t>
                </a:r>
              </a:p>
              <a:p>
                <a:pPr marL="285744" indent="-285744">
                  <a:buFont typeface="Arial" pitchFamily="34" charset="0"/>
                  <a:buChar char="•"/>
                </a:pPr>
                <a:r>
                  <a:rPr lang="en-US" sz="1000" dirty="0"/>
                  <a:t>Hotel addendum</a:t>
                </a:r>
              </a:p>
              <a:p>
                <a:pPr marL="285744" indent="-285744">
                  <a:buFont typeface="Arial" pitchFamily="34" charset="0"/>
                  <a:buChar char="•"/>
                </a:pPr>
                <a:r>
                  <a:rPr lang="en-US" sz="1000" dirty="0"/>
                  <a:t>Visibility into rogue bookings</a:t>
                </a:r>
              </a:p>
            </p:txBody>
          </p:sp>
        </p:grpSp>
        <p:grpSp>
          <p:nvGrpSpPr>
            <p:cNvPr id="43" name="Group 42"/>
            <p:cNvGrpSpPr/>
            <p:nvPr/>
          </p:nvGrpSpPr>
          <p:grpSpPr>
            <a:xfrm>
              <a:off x="3917008" y="4252464"/>
              <a:ext cx="2170871" cy="1840864"/>
              <a:chOff x="725222" y="4296955"/>
              <a:chExt cx="3168441" cy="1840864"/>
            </a:xfrm>
          </p:grpSpPr>
          <p:sp>
            <p:nvSpPr>
              <p:cNvPr id="52" name="Rounded Rectangle 51"/>
              <p:cNvSpPr/>
              <p:nvPr/>
            </p:nvSpPr>
            <p:spPr>
              <a:xfrm>
                <a:off x="725222" y="4296955"/>
                <a:ext cx="2471693" cy="402817"/>
              </a:xfrm>
              <a:prstGeom prst="roundRect">
                <a:avLst>
                  <a:gd name="adj" fmla="val 50000"/>
                </a:avLst>
              </a:prstGeom>
              <a:solidFill>
                <a:schemeClr val="accent3">
                  <a:lumMod val="60000"/>
                  <a:lumOff val="40000"/>
                </a:schemeClr>
              </a:solidFill>
              <a:ln>
                <a:noFill/>
              </a:ln>
              <a:effectLst>
                <a:outerShdw blurRad="139700" dist="190500" dir="9720000" sx="99000" sy="99000" rotWithShape="0">
                  <a:prstClr val="black">
                    <a:alpha val="33000"/>
                  </a:prstClr>
                </a:outerShdw>
              </a:effectLst>
              <a:scene3d>
                <a:camera prst="orthographicFront"/>
                <a:lightRig rig="threePt" dir="t">
                  <a:rot lat="0" lon="0" rev="12600000"/>
                </a:lightRig>
              </a:scene3d>
              <a:sp3d prstMaterial="dkEdge">
                <a:bevelT w="14605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p>
            </p:txBody>
          </p:sp>
          <p:sp>
            <p:nvSpPr>
              <p:cNvPr id="53" name="Rectangle 52"/>
              <p:cNvSpPr/>
              <p:nvPr/>
            </p:nvSpPr>
            <p:spPr>
              <a:xfrm>
                <a:off x="913389" y="4330790"/>
                <a:ext cx="2133600" cy="276999"/>
              </a:xfrm>
              <a:prstGeom prst="rect">
                <a:avLst/>
              </a:prstGeom>
              <a:effectLst/>
            </p:spPr>
            <p:txBody>
              <a:bodyPr wrap="square">
                <a:spAutoFit/>
              </a:bodyPr>
              <a:lstStyle/>
              <a:p>
                <a:pPr algn="ctr"/>
                <a:r>
                  <a:rPr lang="en-US" sz="1200" b="1" dirty="0">
                    <a:latin typeface="+mj-lt"/>
                  </a:rPr>
                  <a:t>Savings</a:t>
                </a:r>
              </a:p>
            </p:txBody>
          </p:sp>
          <p:sp>
            <p:nvSpPr>
              <p:cNvPr id="54" name="Rectangle 53"/>
              <p:cNvSpPr/>
              <p:nvPr/>
            </p:nvSpPr>
            <p:spPr>
              <a:xfrm>
                <a:off x="767342" y="4814379"/>
                <a:ext cx="3126321" cy="1323440"/>
              </a:xfrm>
              <a:prstGeom prst="rect">
                <a:avLst/>
              </a:prstGeom>
            </p:spPr>
            <p:txBody>
              <a:bodyPr wrap="square">
                <a:spAutoFit/>
              </a:bodyPr>
              <a:lstStyle/>
              <a:p>
                <a:pPr marL="285744" indent="-285744">
                  <a:buFont typeface="Arial" pitchFamily="34" charset="0"/>
                  <a:buChar char="•"/>
                </a:pPr>
                <a:r>
                  <a:rPr lang="en-US" sz="1000" dirty="0"/>
                  <a:t>Savings of 5-25% </a:t>
                </a:r>
              </a:p>
              <a:p>
                <a:pPr marL="285744" indent="-285744">
                  <a:buFont typeface="Arial" pitchFamily="34" charset="0"/>
                  <a:buChar char="•"/>
                </a:pPr>
                <a:r>
                  <a:rPr lang="en-US" sz="1000" dirty="0"/>
                  <a:t>Get 3-5 Bids</a:t>
                </a:r>
              </a:p>
              <a:p>
                <a:pPr marL="285744" indent="-285744">
                  <a:buFont typeface="Arial" pitchFamily="34" charset="0"/>
                  <a:buChar char="•"/>
                </a:pPr>
                <a:r>
                  <a:rPr lang="en-US" sz="1000" dirty="0"/>
                  <a:t>Maximize negotiated rate programs for transient and meetings</a:t>
                </a:r>
              </a:p>
              <a:p>
                <a:pPr marL="285744" indent="-285744">
                  <a:buFont typeface="Arial" pitchFamily="34" charset="0"/>
                  <a:buChar char="•"/>
                </a:pPr>
                <a:r>
                  <a:rPr lang="en-US" sz="1000" dirty="0"/>
                  <a:t>Enforce preferred hotels</a:t>
                </a:r>
              </a:p>
              <a:p>
                <a:pPr marL="285744" indent="-285744">
                  <a:buFont typeface="Arial" pitchFamily="34" charset="0"/>
                  <a:buChar char="•"/>
                </a:pPr>
                <a:r>
                  <a:rPr lang="en-US" sz="1000" dirty="0"/>
                  <a:t>Save time and money</a:t>
                </a:r>
              </a:p>
              <a:p>
                <a:pPr marL="285744" indent="-285744">
                  <a:buFont typeface="Arial" pitchFamily="34" charset="0"/>
                  <a:buChar char="•"/>
                </a:pPr>
                <a:endParaRPr lang="en-US" sz="1000" dirty="0"/>
              </a:p>
            </p:txBody>
          </p:sp>
        </p:grpSp>
        <p:grpSp>
          <p:nvGrpSpPr>
            <p:cNvPr id="44" name="Group 43"/>
            <p:cNvGrpSpPr/>
            <p:nvPr/>
          </p:nvGrpSpPr>
          <p:grpSpPr>
            <a:xfrm>
              <a:off x="5794321" y="4252464"/>
              <a:ext cx="1895018" cy="1379198"/>
              <a:chOff x="725222" y="4296955"/>
              <a:chExt cx="2765827" cy="1379198"/>
            </a:xfrm>
          </p:grpSpPr>
          <p:sp>
            <p:nvSpPr>
              <p:cNvPr id="49" name="Rounded Rectangle 48"/>
              <p:cNvSpPr/>
              <p:nvPr/>
            </p:nvSpPr>
            <p:spPr>
              <a:xfrm>
                <a:off x="725222" y="4296955"/>
                <a:ext cx="2471693" cy="402817"/>
              </a:xfrm>
              <a:prstGeom prst="roundRect">
                <a:avLst>
                  <a:gd name="adj" fmla="val 50000"/>
                </a:avLst>
              </a:prstGeom>
              <a:solidFill>
                <a:schemeClr val="accent4">
                  <a:lumMod val="60000"/>
                  <a:lumOff val="40000"/>
                </a:schemeClr>
              </a:solidFill>
              <a:ln>
                <a:noFill/>
              </a:ln>
              <a:effectLst>
                <a:outerShdw blurRad="139700" dist="190500" dir="9720000" sx="99000" sy="99000" rotWithShape="0">
                  <a:prstClr val="black">
                    <a:alpha val="33000"/>
                  </a:prstClr>
                </a:outerShdw>
              </a:effectLst>
              <a:scene3d>
                <a:camera prst="orthographicFront"/>
                <a:lightRig rig="threePt" dir="t">
                  <a:rot lat="0" lon="0" rev="12600000"/>
                </a:lightRig>
              </a:scene3d>
              <a:sp3d prstMaterial="dkEdge">
                <a:bevelT w="14605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0" name="Rectangle 49"/>
              <p:cNvSpPr/>
              <p:nvPr/>
            </p:nvSpPr>
            <p:spPr>
              <a:xfrm>
                <a:off x="913389" y="4330790"/>
                <a:ext cx="2133600" cy="276999"/>
              </a:xfrm>
              <a:prstGeom prst="rect">
                <a:avLst/>
              </a:prstGeom>
              <a:effectLst/>
            </p:spPr>
            <p:txBody>
              <a:bodyPr wrap="square">
                <a:spAutoFit/>
              </a:bodyPr>
              <a:lstStyle/>
              <a:p>
                <a:pPr algn="ctr"/>
                <a:r>
                  <a:rPr lang="en-US" sz="1200" b="1" dirty="0">
                    <a:latin typeface="+mj-lt"/>
                  </a:rPr>
                  <a:t>Engagement</a:t>
                </a:r>
              </a:p>
            </p:txBody>
          </p:sp>
          <p:sp>
            <p:nvSpPr>
              <p:cNvPr id="51" name="Rectangle 50"/>
              <p:cNvSpPr/>
              <p:nvPr/>
            </p:nvSpPr>
            <p:spPr>
              <a:xfrm>
                <a:off x="767342" y="4814379"/>
                <a:ext cx="2723707" cy="861774"/>
              </a:xfrm>
              <a:prstGeom prst="rect">
                <a:avLst/>
              </a:prstGeom>
            </p:spPr>
            <p:txBody>
              <a:bodyPr wrap="square">
                <a:spAutoFit/>
              </a:bodyPr>
              <a:lstStyle/>
              <a:p>
                <a:pPr marL="285744" indent="-285744">
                  <a:buFont typeface="Arial" pitchFamily="34" charset="0"/>
                  <a:buChar char="•"/>
                </a:pPr>
                <a:r>
                  <a:rPr lang="en-US" sz="1000" dirty="0"/>
                  <a:t>Easy to use</a:t>
                </a:r>
              </a:p>
              <a:p>
                <a:pPr marL="285744" indent="-285744">
                  <a:buFont typeface="Arial" pitchFamily="34" charset="0"/>
                  <a:buChar char="•"/>
                </a:pPr>
                <a:r>
                  <a:rPr lang="en-US" sz="1000" dirty="0"/>
                  <a:t>B2C feel &amp; fun tools </a:t>
                </a:r>
              </a:p>
              <a:p>
                <a:pPr marL="285744" indent="-285744">
                  <a:buFont typeface="Arial" pitchFamily="34" charset="0"/>
                  <a:buChar char="•"/>
                </a:pPr>
                <a:r>
                  <a:rPr lang="en-US" sz="1000" dirty="0"/>
                  <a:t>Better Meetings experience End to End solutions</a:t>
                </a:r>
              </a:p>
            </p:txBody>
          </p:sp>
        </p:grpSp>
        <p:grpSp>
          <p:nvGrpSpPr>
            <p:cNvPr id="45" name="Group 44"/>
            <p:cNvGrpSpPr/>
            <p:nvPr/>
          </p:nvGrpSpPr>
          <p:grpSpPr>
            <a:xfrm>
              <a:off x="7686382" y="4252464"/>
              <a:ext cx="1895018" cy="1840865"/>
              <a:chOff x="725222" y="4296955"/>
              <a:chExt cx="2765827" cy="1840865"/>
            </a:xfrm>
          </p:grpSpPr>
          <p:sp>
            <p:nvSpPr>
              <p:cNvPr id="46" name="Rounded Rectangle 45"/>
              <p:cNvSpPr/>
              <p:nvPr/>
            </p:nvSpPr>
            <p:spPr>
              <a:xfrm>
                <a:off x="725222" y="4296955"/>
                <a:ext cx="2471693" cy="402817"/>
              </a:xfrm>
              <a:prstGeom prst="roundRect">
                <a:avLst>
                  <a:gd name="adj" fmla="val 50000"/>
                </a:avLst>
              </a:prstGeom>
              <a:solidFill>
                <a:schemeClr val="accent2">
                  <a:lumMod val="60000"/>
                  <a:lumOff val="40000"/>
                </a:schemeClr>
              </a:solidFill>
              <a:ln>
                <a:noFill/>
              </a:ln>
              <a:effectLst>
                <a:outerShdw blurRad="139700" dist="190500" dir="9720000" sx="99000" sy="99000" rotWithShape="0">
                  <a:prstClr val="black">
                    <a:alpha val="33000"/>
                  </a:prstClr>
                </a:outerShdw>
              </a:effectLst>
              <a:scene3d>
                <a:camera prst="orthographicFront"/>
                <a:lightRig rig="threePt" dir="t">
                  <a:rot lat="0" lon="0" rev="12600000"/>
                </a:lightRig>
              </a:scene3d>
              <a:sp3d prstMaterial="dkEdge">
                <a:bevelT w="14605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p>
            </p:txBody>
          </p:sp>
          <p:sp>
            <p:nvSpPr>
              <p:cNvPr id="47" name="Rectangle 46"/>
              <p:cNvSpPr/>
              <p:nvPr/>
            </p:nvSpPr>
            <p:spPr>
              <a:xfrm>
                <a:off x="913389" y="4330790"/>
                <a:ext cx="2133600" cy="276999"/>
              </a:xfrm>
              <a:prstGeom prst="rect">
                <a:avLst/>
              </a:prstGeom>
              <a:effectLst/>
            </p:spPr>
            <p:txBody>
              <a:bodyPr wrap="square">
                <a:spAutoFit/>
              </a:bodyPr>
              <a:lstStyle/>
              <a:p>
                <a:pPr algn="ctr"/>
                <a:r>
                  <a:rPr lang="en-US" sz="1200" b="1" dirty="0">
                    <a:latin typeface="+mj-lt"/>
                  </a:rPr>
                  <a:t>Data</a:t>
                </a:r>
              </a:p>
            </p:txBody>
          </p:sp>
          <p:sp>
            <p:nvSpPr>
              <p:cNvPr id="48" name="Rectangle 47"/>
              <p:cNvSpPr/>
              <p:nvPr/>
            </p:nvSpPr>
            <p:spPr>
              <a:xfrm>
                <a:off x="767342" y="4814380"/>
                <a:ext cx="2723707" cy="1323440"/>
              </a:xfrm>
              <a:prstGeom prst="rect">
                <a:avLst/>
              </a:prstGeom>
            </p:spPr>
            <p:txBody>
              <a:bodyPr wrap="square">
                <a:spAutoFit/>
              </a:bodyPr>
              <a:lstStyle/>
              <a:p>
                <a:pPr marL="285744" indent="-285744">
                  <a:buFont typeface="Arial" pitchFamily="34" charset="0"/>
                  <a:buChar char="•"/>
                </a:pPr>
                <a:r>
                  <a:rPr lang="en-US" sz="1000" dirty="0"/>
                  <a:t>Company wide visibility into 100% of Meetings</a:t>
                </a:r>
              </a:p>
              <a:p>
                <a:pPr marL="285744" indent="-285744">
                  <a:buFont typeface="Arial" pitchFamily="34" charset="0"/>
                  <a:buChar char="•"/>
                </a:pPr>
                <a:r>
                  <a:rPr lang="en-US" sz="1000" dirty="0"/>
                  <a:t>Savings reports</a:t>
                </a:r>
              </a:p>
              <a:p>
                <a:pPr marL="285744" indent="-285744">
                  <a:buFont typeface="Arial" pitchFamily="34" charset="0"/>
                  <a:buChar char="•"/>
                </a:pPr>
                <a:r>
                  <a:rPr lang="en-US" sz="1000" dirty="0"/>
                  <a:t>Spend reports</a:t>
                </a:r>
              </a:p>
              <a:p>
                <a:pPr marL="285744" indent="-285744">
                  <a:buFont typeface="Arial" pitchFamily="34" charset="0"/>
                  <a:buChar char="•"/>
                </a:pPr>
                <a:r>
                  <a:rPr lang="en-US" sz="1000" dirty="0"/>
                  <a:t>Logistic reports</a:t>
                </a:r>
              </a:p>
              <a:p>
                <a:pPr marL="285744" indent="-285744">
                  <a:buFont typeface="Arial" pitchFamily="34" charset="0"/>
                  <a:buChar char="•"/>
                </a:pPr>
                <a:r>
                  <a:rPr lang="en-US" sz="1000" dirty="0"/>
                  <a:t>Meetings Intelligence</a:t>
                </a:r>
              </a:p>
            </p:txBody>
          </p:sp>
        </p:grpSp>
      </p:grpSp>
      <p:sp>
        <p:nvSpPr>
          <p:cNvPr id="61" name="Title 3"/>
          <p:cNvSpPr txBox="1">
            <a:spLocks/>
          </p:cNvSpPr>
          <p:nvPr/>
        </p:nvSpPr>
        <p:spPr>
          <a:xfrm>
            <a:off x="1510637" y="1510768"/>
            <a:ext cx="9705231" cy="6155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Helvetica Neue Thin"/>
                <a:cs typeface="Helvetica Neue Thin"/>
              </a:rPr>
              <a:t>for a managed corporate travel program</a:t>
            </a:r>
          </a:p>
        </p:txBody>
      </p:sp>
      <p:sp>
        <p:nvSpPr>
          <p:cNvPr id="31" name="TextBox 30"/>
          <p:cNvSpPr txBox="1"/>
          <p:nvPr/>
        </p:nvSpPr>
        <p:spPr>
          <a:xfrm>
            <a:off x="2204816" y="2734919"/>
            <a:ext cx="1093153" cy="592470"/>
          </a:xfrm>
          <a:prstGeom prst="rect">
            <a:avLst/>
          </a:prstGeom>
          <a:noFill/>
          <a:scene3d>
            <a:camera prst="orthographicFront"/>
            <a:lightRig rig="threePt" dir="t"/>
          </a:scene3d>
          <a:sp3d>
            <a:bevelT/>
          </a:sp3d>
        </p:spPr>
        <p:txBody>
          <a:bodyPr wrap="square" rtlCol="0">
            <a:spAutoFit/>
          </a:bodyPr>
          <a:lstStyle/>
          <a:p>
            <a:pPr algn="ctr"/>
            <a:r>
              <a:rPr lang="en-US" sz="1625" b="1" dirty="0">
                <a:solidFill>
                  <a:schemeClr val="bg1"/>
                </a:solidFill>
                <a:effectLst>
                  <a:outerShdw blurRad="38100" dist="38100" dir="2700000" algn="tl">
                    <a:srgbClr val="000000">
                      <a:alpha val="43137"/>
                    </a:srgbClr>
                  </a:outerShdw>
                </a:effectLst>
              </a:rPr>
              <a:t>Duty of Care</a:t>
            </a:r>
          </a:p>
        </p:txBody>
      </p:sp>
      <p:sp>
        <p:nvSpPr>
          <p:cNvPr id="32" name="TextBox 31"/>
          <p:cNvSpPr txBox="1"/>
          <p:nvPr/>
        </p:nvSpPr>
        <p:spPr>
          <a:xfrm>
            <a:off x="3703371" y="2752241"/>
            <a:ext cx="1286421" cy="592470"/>
          </a:xfrm>
          <a:prstGeom prst="rect">
            <a:avLst/>
          </a:prstGeom>
          <a:noFill/>
          <a:scene3d>
            <a:camera prst="orthographicFront"/>
            <a:lightRig rig="threePt" dir="t"/>
          </a:scene3d>
          <a:sp3d>
            <a:bevelT/>
          </a:sp3d>
        </p:spPr>
        <p:txBody>
          <a:bodyPr wrap="square" rtlCol="0">
            <a:spAutoFit/>
          </a:bodyPr>
          <a:lstStyle/>
          <a:p>
            <a:pPr algn="ctr"/>
            <a:r>
              <a:rPr lang="en-US" sz="1625" b="1" dirty="0">
                <a:solidFill>
                  <a:schemeClr val="bg1"/>
                </a:solidFill>
                <a:effectLst>
                  <a:outerShdw blurRad="38100" dist="38100" dir="2700000" algn="tl">
                    <a:srgbClr val="000000">
                      <a:alpha val="43137"/>
                    </a:srgbClr>
                  </a:outerShdw>
                </a:effectLst>
              </a:rPr>
              <a:t>Risk Mitigation</a:t>
            </a:r>
          </a:p>
        </p:txBody>
      </p:sp>
      <p:sp>
        <p:nvSpPr>
          <p:cNvPr id="33" name="TextBox 32"/>
          <p:cNvSpPr txBox="1"/>
          <p:nvPr/>
        </p:nvSpPr>
        <p:spPr>
          <a:xfrm>
            <a:off x="5418477" y="2877319"/>
            <a:ext cx="1287316" cy="342401"/>
          </a:xfrm>
          <a:prstGeom prst="rect">
            <a:avLst/>
          </a:prstGeom>
          <a:noFill/>
          <a:scene3d>
            <a:camera prst="orthographicFront"/>
            <a:lightRig rig="threePt" dir="t"/>
          </a:scene3d>
          <a:sp3d>
            <a:bevelT/>
          </a:sp3d>
        </p:spPr>
        <p:txBody>
          <a:bodyPr wrap="square" rtlCol="0">
            <a:spAutoFit/>
          </a:bodyPr>
          <a:lstStyle/>
          <a:p>
            <a:pPr algn="ctr"/>
            <a:r>
              <a:rPr lang="en-US" sz="1625" b="1" dirty="0">
                <a:solidFill>
                  <a:schemeClr val="bg1"/>
                </a:solidFill>
                <a:effectLst>
                  <a:outerShdw blurRad="38100" dist="38100" dir="2700000" algn="tl">
                    <a:srgbClr val="000000">
                      <a:alpha val="43137"/>
                    </a:srgbClr>
                  </a:outerShdw>
                </a:effectLst>
              </a:rPr>
              <a:t>  Savings</a:t>
            </a:r>
          </a:p>
        </p:txBody>
      </p:sp>
      <p:sp>
        <p:nvSpPr>
          <p:cNvPr id="62" name="TextBox 61"/>
          <p:cNvSpPr txBox="1"/>
          <p:nvPr/>
        </p:nvSpPr>
        <p:spPr>
          <a:xfrm>
            <a:off x="6828177" y="2877523"/>
            <a:ext cx="2029890" cy="342401"/>
          </a:xfrm>
          <a:prstGeom prst="rect">
            <a:avLst/>
          </a:prstGeom>
          <a:noFill/>
          <a:scene3d>
            <a:camera prst="orthographicFront"/>
            <a:lightRig rig="threePt" dir="t"/>
          </a:scene3d>
          <a:sp3d>
            <a:bevelT/>
          </a:sp3d>
        </p:spPr>
        <p:txBody>
          <a:bodyPr wrap="square" rtlCol="0">
            <a:spAutoFit/>
          </a:bodyPr>
          <a:lstStyle/>
          <a:p>
            <a:pPr algn="ctr"/>
            <a:r>
              <a:rPr lang="en-US" sz="1625" b="1" dirty="0">
                <a:solidFill>
                  <a:schemeClr val="bg1"/>
                </a:solidFill>
                <a:effectLst>
                  <a:outerShdw blurRad="38100" dist="38100" dir="2700000" algn="tl">
                    <a:srgbClr val="000000">
                      <a:alpha val="43137"/>
                    </a:srgbClr>
                  </a:outerShdw>
                </a:effectLst>
              </a:rPr>
              <a:t>Engagement</a:t>
            </a:r>
          </a:p>
        </p:txBody>
      </p:sp>
      <p:sp>
        <p:nvSpPr>
          <p:cNvPr id="64" name="TextBox 63"/>
          <p:cNvSpPr txBox="1"/>
          <p:nvPr/>
        </p:nvSpPr>
        <p:spPr>
          <a:xfrm>
            <a:off x="8716861" y="2877523"/>
            <a:ext cx="1504695" cy="342401"/>
          </a:xfrm>
          <a:prstGeom prst="rect">
            <a:avLst/>
          </a:prstGeom>
          <a:noFill/>
          <a:scene3d>
            <a:camera prst="orthographicFront"/>
            <a:lightRig rig="threePt" dir="t"/>
          </a:scene3d>
          <a:sp3d>
            <a:bevelT/>
          </a:sp3d>
        </p:spPr>
        <p:txBody>
          <a:bodyPr wrap="square" rtlCol="0">
            <a:spAutoFit/>
          </a:bodyPr>
          <a:lstStyle/>
          <a:p>
            <a:pPr algn="ctr"/>
            <a:r>
              <a:rPr lang="en-US" sz="1625" b="1" dirty="0">
                <a:solidFill>
                  <a:schemeClr val="bg1"/>
                </a:solidFill>
                <a:effectLst>
                  <a:outerShdw blurRad="38100" dist="38100" dir="2700000" algn="tl">
                    <a:srgbClr val="000000">
                      <a:alpha val="43137"/>
                    </a:srgbClr>
                  </a:outerShdw>
                </a:effectLst>
              </a:rPr>
              <a:t>Data</a:t>
            </a:r>
          </a:p>
        </p:txBody>
      </p:sp>
      <p:sp>
        <p:nvSpPr>
          <p:cNvPr id="2" name="Title 1"/>
          <p:cNvSpPr>
            <a:spLocks noGrp="1"/>
          </p:cNvSpPr>
          <p:nvPr>
            <p:ph type="title"/>
          </p:nvPr>
        </p:nvSpPr>
        <p:spPr>
          <a:xfrm>
            <a:off x="1720047" y="660181"/>
            <a:ext cx="10201877" cy="843702"/>
          </a:xfrm>
        </p:spPr>
        <p:txBody>
          <a:bodyPr/>
          <a:lstStyle/>
          <a:p>
            <a:r>
              <a:rPr lang="en-US" sz="3200" b="1" dirty="0">
                <a:solidFill>
                  <a:schemeClr val="bg1"/>
                </a:solidFill>
              </a:rPr>
              <a:t>Simple Meetings is the Last Piece of the Puzzle</a:t>
            </a:r>
          </a:p>
        </p:txBody>
      </p:sp>
    </p:spTree>
    <p:extLst>
      <p:ext uri="{BB962C8B-B14F-4D97-AF65-F5344CB8AC3E}">
        <p14:creationId xmlns:p14="http://schemas.microsoft.com/office/powerpoint/2010/main" val="28492539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3_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2080</TotalTime>
  <Words>1418</Words>
  <Application>Microsoft Office PowerPoint</Application>
  <PresentationFormat>Widescreen</PresentationFormat>
  <Paragraphs>221</Paragraphs>
  <Slides>21</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Aharoni</vt:lpstr>
      <vt:lpstr>Arial</vt:lpstr>
      <vt:lpstr>Bodoni MT Condensed</vt:lpstr>
      <vt:lpstr>Calibri</vt:lpstr>
      <vt:lpstr>Century Gothic</vt:lpstr>
      <vt:lpstr>Helvetica Neue Thin</vt:lpstr>
      <vt:lpstr>Source Sans Pro</vt:lpstr>
      <vt:lpstr>Wingdings</vt:lpstr>
      <vt:lpstr>Wingdings 3</vt:lpstr>
      <vt:lpstr>2_Ion</vt:lpstr>
      <vt:lpstr>1_Ion</vt:lpstr>
      <vt:lpstr>3_Ion</vt:lpstr>
      <vt:lpstr>PowerPoint Presentation</vt:lpstr>
      <vt:lpstr>Everyone’s talking about Small &amp; Simple Meetings – Are you?</vt:lpstr>
      <vt:lpstr>Here is an interesting statistic.  Why do you think it is happening?</vt:lpstr>
      <vt:lpstr>Do you think your organization doesn’t have simple meetings?</vt:lpstr>
      <vt:lpstr>Does size really matter?   </vt:lpstr>
      <vt:lpstr> </vt:lpstr>
      <vt:lpstr>The “Gap” between Transient and Meetings</vt:lpstr>
      <vt:lpstr>PowerPoint Presentation</vt:lpstr>
      <vt:lpstr>Simple Meetings is the Last Piece of the Puzzle</vt:lpstr>
      <vt:lpstr>PowerPoint Presentation</vt:lpstr>
      <vt:lpstr>PowerPoint Presentation</vt:lpstr>
      <vt:lpstr>PowerPoint Presentation</vt:lpstr>
      <vt:lpstr>PowerPoint Presentation</vt:lpstr>
      <vt:lpstr>Typical Objections</vt:lpstr>
      <vt:lpstr>https://projects.invisionapp.com/share/XTBRF4MR7#/screens</vt:lpstr>
      <vt:lpstr>Step 1: Start the dialogue with your agency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Swanson, Pete</dc:creator>
  <cp:lastModifiedBy>Bradley Pallant</cp:lastModifiedBy>
  <cp:revision>68</cp:revision>
  <cp:lastPrinted>2015-12-09T18:21:13Z</cp:lastPrinted>
  <dcterms:created xsi:type="dcterms:W3CDTF">2015-12-09T14:56:20Z</dcterms:created>
  <dcterms:modified xsi:type="dcterms:W3CDTF">2017-06-29T17:29:36Z</dcterms:modified>
</cp:coreProperties>
</file>